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1" r:id="rId3"/>
    <p:sldId id="281" r:id="rId4"/>
    <p:sldId id="257" r:id="rId5"/>
    <p:sldId id="283" r:id="rId6"/>
    <p:sldId id="259" r:id="rId7"/>
    <p:sldId id="260" r:id="rId8"/>
    <p:sldId id="261" r:id="rId9"/>
    <p:sldId id="262" r:id="rId10"/>
    <p:sldId id="263" r:id="rId11"/>
    <p:sldId id="305" r:id="rId12"/>
    <p:sldId id="264" r:id="rId13"/>
    <p:sldId id="270" r:id="rId14"/>
    <p:sldId id="273" r:id="rId15"/>
    <p:sldId id="269" r:id="rId16"/>
    <p:sldId id="284" r:id="rId17"/>
    <p:sldId id="282" r:id="rId18"/>
    <p:sldId id="274" r:id="rId19"/>
    <p:sldId id="265" r:id="rId20"/>
    <p:sldId id="307" r:id="rId21"/>
    <p:sldId id="285" r:id="rId22"/>
    <p:sldId id="306" r:id="rId23"/>
    <p:sldId id="286" r:id="rId24"/>
    <p:sldId id="287" r:id="rId25"/>
    <p:sldId id="294" r:id="rId26"/>
    <p:sldId id="295" r:id="rId27"/>
    <p:sldId id="288" r:id="rId28"/>
    <p:sldId id="296" r:id="rId29"/>
    <p:sldId id="297" r:id="rId30"/>
    <p:sldId id="291" r:id="rId31"/>
    <p:sldId id="300" r:id="rId32"/>
    <p:sldId id="301" r:id="rId33"/>
    <p:sldId id="289" r:id="rId34"/>
    <p:sldId id="302" r:id="rId35"/>
    <p:sldId id="290" r:id="rId36"/>
    <p:sldId id="298" r:id="rId37"/>
    <p:sldId id="303" r:id="rId38"/>
    <p:sldId id="304" r:id="rId3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7B2"/>
    <a:srgbClr val="F5F8FD"/>
    <a:srgbClr val="ED7161"/>
    <a:srgbClr val="2CF2F8"/>
    <a:srgbClr val="FF0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4"/>
    <p:restoredTop sz="94624"/>
  </p:normalViewPr>
  <p:slideViewPr>
    <p:cSldViewPr snapToGrid="0">
      <p:cViewPr varScale="1">
        <p:scale>
          <a:sx n="111" d="100"/>
          <a:sy n="111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7C0FC-375F-5049-A36C-C78982F53C2A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DB132-B2C6-3540-BD91-B7EDECDCA28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254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40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50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470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11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11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DB132-B2C6-3540-BD91-B7EDECDCA28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9471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6681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1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58C77-3650-E6ED-AABA-EBBA0B447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BEBF2C-D9E3-B320-2FB4-A6270D299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1909FF-6B17-CAB5-0E70-F9F041DA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4B65A5-3DB5-B585-842D-0E34D138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543C48-DE76-6CE0-A62B-50115702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201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C9FB9-EE6B-744B-82B5-6EAFE5AC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3C0CFD-D699-E60D-EADE-E7C124D64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27D25F-02AF-5ECA-9CB9-07EDC7DA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0423FB-7976-D43B-8B94-EABE14A1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E7211D-77C5-B7C4-A211-2920D386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066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A63AC0-C701-07F0-48E3-494AAD5E8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C8111B-0B06-EF6A-3173-09C1006F8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A790D5-D42F-C28F-9F7D-ADC78F67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1B6304-7E95-5B9E-10E4-016380FB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CAC68-D91B-85E7-6DD7-02E21B87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330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215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114300-A0F1-19D9-EC0D-DE08C4A1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95AB75-B148-EDAF-F792-1D0512E2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B7C3F-405B-17E8-03F8-B81FDA2E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96F6F6-3B03-CD00-C3D0-C254CA2F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F36522-3CA0-1576-3901-5E3BE934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968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0C551-02A8-1A91-658F-0CBA0905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B37547-0BF5-A330-AADB-380DD32E5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BD6926-D065-F945-AAF0-F9FD4AC6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557B0D-2350-B6BF-20E9-2B330D3A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D11233-1E56-1BAD-604A-DA15B114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21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DCDA9-D250-A965-E67E-E59A6414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0E784-0B7A-BDD2-9522-8AB56A32A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08808D-E844-37E4-986C-27E55E6FA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23475D-D111-0D8C-5C61-7C8D66563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485E0B-0594-602E-73AB-9CDBA36E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5314A5-8A23-0A78-1FF2-18B5995D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8601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585DF-5D07-E439-46BF-85FEAD83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0B4775-1563-290E-6D25-689B3E922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765BAE-6360-E12A-F3BB-69971DE8A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4C927AF-FD30-9B17-B1E8-A3BB6653F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55B084-B897-AE66-3178-85A35D08E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A7F666-E9B5-AA1E-8792-09AC7B8B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C20034-6301-C5BC-101D-E3800006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F3F6DA0-B644-4394-52C1-CC582589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702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E1A64-C10C-9DCF-EF68-598A9F69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C513BA-62B7-3F54-A354-4D1FC7EF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D74E70-D66A-63ED-A03B-7EDEE110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D1A312-0931-E611-7E61-5E1E8B46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84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BB01C1-BB9E-FAB0-C085-B2896B25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BCDB1E-9067-8369-2474-1C5E35D0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17ECBF-57E3-9D69-9149-44C7AEBB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883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2DEF9-07EA-A8A5-1575-355C54FF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B2C759-5CC4-E032-423F-8C3F4F703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0E4DFE-334E-F8C4-8D5B-857C25A5E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755168-2DD1-831A-4465-986B8FA6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7F191A-0AD7-7C59-8D9B-8A095B0A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21833B-7756-CCF4-0F14-C126E944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8811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3B371-EB52-9F7E-4C9A-379323BF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E01679-D650-5055-4A8C-8724C2610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1A4577-337B-0197-8AA0-50BE65AB12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6E2F9-F6EB-5E36-7CA1-C33BC151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9BE163-2D7D-C695-5EF8-0D983569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3EE63D9-E3C5-3714-45B9-77874488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729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DD4EB4-0953-7879-484D-F7C024D8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0FFC3-9B89-5202-75B1-4C3EB9B3F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DDF62C-D356-031B-43E3-0E9110CB2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62208-7867-B24A-B75E-00A142B0D893}" type="datetimeFigureOut">
              <a:rPr lang="es-ES_tradnl" smtClean="0"/>
              <a:t>26/8/24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D690A5-BE37-CDB6-D42B-75C631E59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EB4844-DA04-70DB-371B-8CE822D8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A6C763-9026-E141-995F-68F9E269233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948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6946AF32-F99D-6443-7FEB-0C014681D1B7}"/>
              </a:ext>
            </a:extLst>
          </p:cNvPr>
          <p:cNvSpPr txBox="1">
            <a:spLocks/>
          </p:cNvSpPr>
          <p:nvPr/>
        </p:nvSpPr>
        <p:spPr>
          <a:xfrm>
            <a:off x="1524000" y="4260029"/>
            <a:ext cx="9144000" cy="1812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>
                <a:solidFill>
                  <a:schemeClr val="bg1"/>
                </a:solidFill>
              </a:rPr>
              <a:t>Informe Cuantitativo:</a:t>
            </a:r>
            <a:br>
              <a:rPr lang="es-ES_tradnl" b="1" dirty="0">
                <a:solidFill>
                  <a:schemeClr val="bg1"/>
                </a:solidFill>
              </a:rPr>
            </a:br>
            <a:r>
              <a:rPr lang="es-ES_tradnl" b="1" dirty="0">
                <a:solidFill>
                  <a:schemeClr val="bg1"/>
                </a:solidFill>
              </a:rPr>
              <a:t>FLUOCARDENT</a:t>
            </a:r>
          </a:p>
        </p:txBody>
      </p:sp>
      <p:pic>
        <p:nvPicPr>
          <p:cNvPr id="12296" name="Picture 8" descr="Cómo conseguir una correcta limpieza bucal - Uppermat">
            <a:extLst>
              <a:ext uri="{FF2B5EF4-FFF2-40B4-BE49-F238E27FC236}">
                <a16:creationId xmlns:a16="http://schemas.microsoft.com/office/drawing/2014/main" id="{D5B6FD2E-323B-B5A2-D0E2-4339935B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1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D203B07-4D5C-DD7F-F771-241AF1B90F83}"/>
              </a:ext>
            </a:extLst>
          </p:cNvPr>
          <p:cNvSpPr/>
          <p:nvPr/>
        </p:nvSpPr>
        <p:spPr>
          <a:xfrm>
            <a:off x="8576840" y="6221880"/>
            <a:ext cx="3615160" cy="607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Picture 12" descr="Fluocardent de JGB: Razones para sonreír todos los días">
            <a:extLst>
              <a:ext uri="{FF2B5EF4-FFF2-40B4-BE49-F238E27FC236}">
                <a16:creationId xmlns:a16="http://schemas.microsoft.com/office/drawing/2014/main" id="{12FEDEBC-3955-FDC3-EDFB-EAE1A6A2F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80315"/>
            <a:ext cx="1376710" cy="36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EEBA9D7-1F0B-FDC2-AF66-2A1113F6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009" y="6309669"/>
            <a:ext cx="1759700" cy="36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4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tan a menudo está dispuesto a probar marcas nuevas de crema dental</a:t>
            </a:r>
            <a:r>
              <a:rPr lang="es-CO" sz="1800" kern="0" dirty="0"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91568C-17DA-1D3E-B28C-4049CC04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138"/>
            <a:ext cx="7981270" cy="6195338"/>
          </a:xfrm>
          <a:prstGeom prst="rect">
            <a:avLst/>
          </a:prstGeom>
        </p:spPr>
      </p:pic>
      <p:sp>
        <p:nvSpPr>
          <p:cNvPr id="10" name="Google Shape;79;p2">
            <a:extLst>
              <a:ext uri="{FF2B5EF4-FFF2-40B4-BE49-F238E27FC236}">
                <a16:creationId xmlns:a16="http://schemas.microsoft.com/office/drawing/2014/main" id="{FB9C8ED5-2F27-C785-702C-EDF22D426AE7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8BD1AA-562E-3C84-2439-C8612FECF607}"/>
              </a:ext>
            </a:extLst>
          </p:cNvPr>
          <p:cNvSpPr txBox="1"/>
          <p:nvPr/>
        </p:nvSpPr>
        <p:spPr>
          <a:xfrm>
            <a:off x="8117635" y="1627425"/>
            <a:ext cx="3938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3200" dirty="0">
                <a:latin typeface="+mj-lt"/>
              </a:rPr>
              <a:t>Hay un porcentaje alto de indecisos  </a:t>
            </a:r>
            <a:r>
              <a:rPr lang="es-ES_tradnl" sz="3600" dirty="0">
                <a:solidFill>
                  <a:srgbClr val="FF0000"/>
                </a:solidFill>
                <a:latin typeface="+mj-lt"/>
              </a:rPr>
              <a:t>40% </a:t>
            </a:r>
            <a:r>
              <a:rPr lang="es-ES_tradnl" sz="3200" dirty="0">
                <a:latin typeface="+mj-lt"/>
              </a:rPr>
              <a:t>estos indican que frente a una campaña y  una oferta de valor adecuada, están dispuestos a probar nuevas marcas.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D6D176-ADB9-E398-7AD7-9ADDCDE6D799}"/>
              </a:ext>
            </a:extLst>
          </p:cNvPr>
          <p:cNvSpPr txBox="1"/>
          <p:nvPr/>
        </p:nvSpPr>
        <p:spPr>
          <a:xfrm>
            <a:off x="6400157" y="99299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TTB 45%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0805393-2BA5-8814-4179-3F744DBFE7AB}"/>
              </a:ext>
            </a:extLst>
          </p:cNvPr>
          <p:cNvSpPr/>
          <p:nvPr/>
        </p:nvSpPr>
        <p:spPr>
          <a:xfrm>
            <a:off x="6371981" y="767664"/>
            <a:ext cx="1276547" cy="859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479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Black"/>
                <a:ea typeface="Poppins Black"/>
                <a:cs typeface="Poppins Black"/>
                <a:sym typeface="Poppins Black"/>
              </a:rPr>
              <a:t>3.EVALUACION DEL CONCEPTO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73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primero que piensas con la frase  “La boca no es solo para sonreír”? </a:t>
            </a:r>
            <a:r>
              <a:rPr lang="es-CO" kern="0" dirty="0"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bierta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¿Cuándo escuchas la frase “¿La boca no es solo para sonreír,”  la asocias a cuál de las siguientes afirmaciones?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2E939F6-7AD3-83FB-7DAF-32FFCBDA7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8" t="21035" r="18402" b="25036"/>
          <a:stretch/>
        </p:blipFill>
        <p:spPr>
          <a:xfrm>
            <a:off x="6274576" y="1616558"/>
            <a:ext cx="5813252" cy="4001706"/>
          </a:xfrm>
          <a:prstGeom prst="rect">
            <a:avLst/>
          </a:prstGeom>
        </p:spPr>
      </p:pic>
      <p:sp>
        <p:nvSpPr>
          <p:cNvPr id="15" name="Google Shape;79;p2">
            <a:extLst>
              <a:ext uri="{FF2B5EF4-FFF2-40B4-BE49-F238E27FC236}">
                <a16:creationId xmlns:a16="http://schemas.microsoft.com/office/drawing/2014/main" id="{AD88B7F3-27E6-CE06-237D-B2EEDBE0257F}"/>
              </a:ext>
            </a:extLst>
          </p:cNvPr>
          <p:cNvSpPr txBox="1"/>
          <p:nvPr/>
        </p:nvSpPr>
        <p:spPr>
          <a:xfrm>
            <a:off x="10679700" y="5802909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D259F44C-CA0A-B2ED-B2F1-65527C92C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290284"/>
              </p:ext>
            </p:extLst>
          </p:nvPr>
        </p:nvGraphicFramePr>
        <p:xfrm>
          <a:off x="297224" y="1463503"/>
          <a:ext cx="5977352" cy="3930993"/>
        </p:xfrm>
        <a:graphic>
          <a:graphicData uri="http://schemas.openxmlformats.org/drawingml/2006/table">
            <a:tbl>
              <a:tblPr/>
              <a:tblGrid>
                <a:gridCol w="4854178">
                  <a:extLst>
                    <a:ext uri="{9D8B030D-6E8A-4147-A177-3AD203B41FA5}">
                      <a16:colId xmlns:a16="http://schemas.microsoft.com/office/drawing/2014/main" val="906993610"/>
                    </a:ext>
                  </a:extLst>
                </a:gridCol>
                <a:gridCol w="1123174">
                  <a:extLst>
                    <a:ext uri="{9D8B030D-6E8A-4147-A177-3AD203B41FA5}">
                      <a16:colId xmlns:a16="http://schemas.microsoft.com/office/drawing/2014/main" val="2197690293"/>
                    </a:ext>
                  </a:extLst>
                </a:gridCol>
              </a:tblGrid>
              <a:tr h="58840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importante para la presentación personal / estética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26300"/>
                  </a:ext>
                </a:extLst>
              </a:tr>
              <a:tr h="32800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salud oral afecta la salud general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687470"/>
                  </a:ext>
                </a:extLst>
              </a:tr>
              <a:tr h="38845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crucial para la higiene personal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878971"/>
                  </a:ext>
                </a:extLst>
              </a:tr>
              <a:tr h="45985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importante para la comunicación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762104"/>
                  </a:ext>
                </a:extLst>
              </a:tr>
              <a:tr h="392307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esencial para la alimentación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99380"/>
                  </a:ext>
                </a:extLst>
              </a:tr>
              <a:tr h="6576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es importante para expresar diferentes emociones como alegría, tristeza, sorpresa </a:t>
                      </a:r>
                      <a:r>
                        <a:rPr lang="es-CO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</a:t>
                      </a:r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01309"/>
                  </a:ext>
                </a:extLst>
              </a:tr>
              <a:tr h="48329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juega un papel en la expresión emocional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993120"/>
                  </a:ext>
                </a:extLst>
              </a:tr>
              <a:tr h="54142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boca participa en diferentes actividades como cantar, besar…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34,1%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554791"/>
                  </a:ext>
                </a:extLst>
              </a:tr>
            </a:tbl>
          </a:graphicData>
        </a:graphic>
      </p:graphicFrame>
      <p:sp>
        <p:nvSpPr>
          <p:cNvPr id="21" name="Título 1">
            <a:extLst>
              <a:ext uri="{FF2B5EF4-FFF2-40B4-BE49-F238E27FC236}">
                <a16:creationId xmlns:a16="http://schemas.microsoft.com/office/drawing/2014/main" id="{DF5A080D-EA0F-DFAF-E635-7B4C91C87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pPr algn="ctr"/>
            <a:r>
              <a:rPr lang="es-ES_tradnl" b="1" dirty="0">
                <a:solidFill>
                  <a:srgbClr val="C00000"/>
                </a:solidFill>
              </a:rPr>
              <a:t>“</a:t>
            </a:r>
            <a:r>
              <a:rPr lang="es-CO" sz="4400" kern="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 boca no es solo para sonreír</a:t>
            </a:r>
            <a:r>
              <a:rPr lang="es-ES_tradnl" sz="4400" kern="0" dirty="0">
                <a:solidFill>
                  <a:srgbClr val="C00000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s-ES_tradnl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4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imaginas cuando te dicen “La boca no es solo para sonreír”? Cerrada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F06AB2-7550-2AF2-B400-62ACC81B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8723"/>
            <a:ext cx="10105575" cy="58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8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CO" sz="14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Cual crees que fue el mensaje que te quiso transmitir esta idea de comercial , abierta</a:t>
            </a:r>
            <a:endParaRPr lang="es-CO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es-CO" sz="14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En una escala de 1 a 5 donde 1 es no me gustó nada y 5 es me gustó mucho, ¿qué calificación le darías a esta idea de comercial? </a:t>
            </a:r>
            <a:endParaRPr lang="es-CO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9C692D-FC8E-EE8A-865A-E0AB062ED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24" t="19797" r="12314" b="25331"/>
          <a:stretch/>
        </p:blipFill>
        <p:spPr>
          <a:xfrm>
            <a:off x="6389225" y="1714955"/>
            <a:ext cx="5783484" cy="41367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CD987D-2557-338C-E356-928249CE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1" y="1145894"/>
            <a:ext cx="6436095" cy="499592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D04FC24D-CA57-FD8B-A03B-158D5BD7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CONCEPTO DEL COMERCIAL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11BD374-57D2-ABA9-3AB7-D75DA93D7DEC}"/>
              </a:ext>
            </a:extLst>
          </p:cNvPr>
          <p:cNvSpPr txBox="1"/>
          <p:nvPr/>
        </p:nvSpPr>
        <p:spPr>
          <a:xfrm>
            <a:off x="5207015" y="165018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TTB 78%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9329B63-0D8D-F80D-92D0-C82ED3B50BBE}"/>
              </a:ext>
            </a:extLst>
          </p:cNvPr>
          <p:cNvSpPr/>
          <p:nvPr/>
        </p:nvSpPr>
        <p:spPr>
          <a:xfrm>
            <a:off x="5178839" y="1424862"/>
            <a:ext cx="1276547" cy="859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12374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¿Qué crees que la campaña estaba tratando de comunicar? (responde en tus propias palabras) 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¿Recuerdan alguna frase de la campaña que acabas de ver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EAB4478-106C-0FED-9AFE-E8453F3F02AD}"/>
              </a:ext>
            </a:extLst>
          </p:cNvPr>
          <p:cNvSpPr txBox="1"/>
          <p:nvPr/>
        </p:nvSpPr>
        <p:spPr>
          <a:xfrm>
            <a:off x="486282" y="2367403"/>
            <a:ext cx="344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</a:t>
            </a:r>
            <a:r>
              <a:rPr lang="es-ES_tradnl" b="1" dirty="0" err="1"/>
              <a:t>Fluocardent</a:t>
            </a:r>
            <a:r>
              <a:rPr lang="es-ES_tradnl" b="1" dirty="0"/>
              <a:t> cuida tu bolsillo”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7C19B2-D2D1-E317-31B1-DEDB4BFE45F9}"/>
              </a:ext>
            </a:extLst>
          </p:cNvPr>
          <p:cNvSpPr txBox="1"/>
          <p:nvPr/>
        </p:nvSpPr>
        <p:spPr>
          <a:xfrm>
            <a:off x="514105" y="2906652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“Salud Oral”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FB9E602-846D-AA3B-76BA-F182937E70C6}"/>
              </a:ext>
            </a:extLst>
          </p:cNvPr>
          <p:cNvSpPr txBox="1"/>
          <p:nvPr/>
        </p:nvSpPr>
        <p:spPr>
          <a:xfrm>
            <a:off x="514105" y="1828154"/>
            <a:ext cx="483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</a:t>
            </a:r>
            <a:r>
              <a:rPr lang="es-ES_tradnl" b="1" dirty="0" err="1"/>
              <a:t>Fluocardent</a:t>
            </a:r>
            <a:r>
              <a:rPr lang="es-ES_tradnl" b="1" dirty="0"/>
              <a:t> brinda seguridad y protección”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5B0A8D-0AB2-20A2-BD7A-DE43B2B04EF9}"/>
              </a:ext>
            </a:extLst>
          </p:cNvPr>
          <p:cNvSpPr txBox="1"/>
          <p:nvPr/>
        </p:nvSpPr>
        <p:spPr>
          <a:xfrm>
            <a:off x="514105" y="3445901"/>
            <a:ext cx="279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“Cuidado de los dientes”</a:t>
            </a:r>
          </a:p>
        </p:txBody>
      </p:sp>
      <p:sp>
        <p:nvSpPr>
          <p:cNvPr id="12" name="Recortar rectángulo de esquina diagonal 11">
            <a:extLst>
              <a:ext uri="{FF2B5EF4-FFF2-40B4-BE49-F238E27FC236}">
                <a16:creationId xmlns:a16="http://schemas.microsoft.com/office/drawing/2014/main" id="{E45C5A7A-C2AA-CABA-5CD7-D88E4065A7DA}"/>
              </a:ext>
            </a:extLst>
          </p:cNvPr>
          <p:cNvSpPr/>
          <p:nvPr/>
        </p:nvSpPr>
        <p:spPr>
          <a:xfrm>
            <a:off x="486282" y="4434420"/>
            <a:ext cx="3680749" cy="900592"/>
          </a:xfrm>
          <a:prstGeom prst="snip2Diag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1F37B2"/>
                </a:solidFill>
              </a:rPr>
              <a:t>“La boca no es solo para sonreír”</a:t>
            </a:r>
          </a:p>
        </p:txBody>
      </p:sp>
      <p:pic>
        <p:nvPicPr>
          <p:cNvPr id="13316" name="Picture 4" descr="Cremas dentales Fluocardent | Fluocardent">
            <a:extLst>
              <a:ext uri="{FF2B5EF4-FFF2-40B4-BE49-F238E27FC236}">
                <a16:creationId xmlns:a16="http://schemas.microsoft.com/office/drawing/2014/main" id="{CA5984C6-53F1-E957-65B8-82262418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852" y="1650719"/>
            <a:ext cx="6470148" cy="40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19D6DB6-C24C-34C1-D031-6FEC56C4E030}"/>
              </a:ext>
            </a:extLst>
          </p:cNvPr>
          <p:cNvSpPr/>
          <p:nvPr/>
        </p:nvSpPr>
        <p:spPr>
          <a:xfrm>
            <a:off x="5721852" y="3275984"/>
            <a:ext cx="2229956" cy="1654831"/>
          </a:xfrm>
          <a:prstGeom prst="rect">
            <a:avLst/>
          </a:prstGeom>
          <a:solidFill>
            <a:srgbClr val="2CF2F8"/>
          </a:solidFill>
          <a:ln>
            <a:solidFill>
              <a:srgbClr val="2CF2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61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4. EVALUACION DE LA CAMPAÑA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36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¿Cómo te hizo sentir esta idea de comercial?</a:t>
            </a:r>
          </a:p>
          <a:p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¿Cuál fue tu primera impresión al ver la idea de comercial? 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B54E4B-FB39-4255-06B8-9042A07E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98589" cy="6170243"/>
          </a:xfrm>
          <a:prstGeom prst="rect">
            <a:avLst/>
          </a:prstGeom>
        </p:spPr>
      </p:pic>
      <p:sp>
        <p:nvSpPr>
          <p:cNvPr id="10" name="Google Shape;188;p8">
            <a:extLst>
              <a:ext uri="{FF2B5EF4-FFF2-40B4-BE49-F238E27FC236}">
                <a16:creationId xmlns:a16="http://schemas.microsoft.com/office/drawing/2014/main" id="{372876AC-5557-BE59-0B4A-341EC32E616A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1" name="Google Shape;60;p1">
            <a:extLst>
              <a:ext uri="{FF2B5EF4-FFF2-40B4-BE49-F238E27FC236}">
                <a16:creationId xmlns:a16="http://schemas.microsoft.com/office/drawing/2014/main" id="{AC8C30BB-F336-4BC6-D9F0-2DA7B89536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148787" y="128983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2F2DDAB-DE57-83E2-CB2A-3C175112F375}"/>
              </a:ext>
            </a:extLst>
          </p:cNvPr>
          <p:cNvSpPr txBox="1"/>
          <p:nvPr/>
        </p:nvSpPr>
        <p:spPr>
          <a:xfrm>
            <a:off x="8214510" y="1905506"/>
            <a:ext cx="37821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dirty="0"/>
              <a:t>Cual fue tu primera impresión con el comercial:</a:t>
            </a:r>
          </a:p>
          <a:p>
            <a:endParaRPr lang="es-ES_tradnl" sz="2400" b="1" dirty="0"/>
          </a:p>
          <a:p>
            <a:r>
              <a:rPr lang="es-ES_tradnl" sz="2400" b="1" dirty="0">
                <a:solidFill>
                  <a:schemeClr val="accent6"/>
                </a:solidFill>
              </a:rPr>
              <a:t>Muy positiva             32.5%</a:t>
            </a:r>
          </a:p>
          <a:p>
            <a:r>
              <a:rPr lang="es-ES_tradnl" sz="2400" b="1" dirty="0">
                <a:solidFill>
                  <a:schemeClr val="accent6"/>
                </a:solidFill>
              </a:rPr>
              <a:t>Positiva        	            46.3%</a:t>
            </a:r>
          </a:p>
          <a:p>
            <a:r>
              <a:rPr lang="es-ES_tradnl" sz="2400" dirty="0"/>
              <a:t>Neutral         	            17.9%</a:t>
            </a:r>
          </a:p>
          <a:p>
            <a:r>
              <a:rPr lang="es-ES_tradnl" sz="2400" dirty="0"/>
              <a:t>Negativa          	               3.1%</a:t>
            </a:r>
          </a:p>
        </p:txBody>
      </p:sp>
    </p:spTree>
    <p:extLst>
      <p:ext uri="{BB962C8B-B14F-4D97-AF65-F5344CB8AC3E}">
        <p14:creationId xmlns:p14="http://schemas.microsoft.com/office/powerpoint/2010/main" val="2387575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/>
              <a:t>SEGUNDA IMPRESION</a:t>
            </a:r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1230D386-6CF9-16E9-0981-253D0D4CCBD4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" name="Google Shape;188;p8">
            <a:extLst>
              <a:ext uri="{FF2B5EF4-FFF2-40B4-BE49-F238E27FC236}">
                <a16:creationId xmlns:a16="http://schemas.microsoft.com/office/drawing/2014/main" id="{0E15ACB7-F858-746C-11BE-3B431D59E1B6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DA942CB-34AF-1EF1-AAC7-EC1CEEC98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87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es el mensaje que te dejó la idea de comercial? Cerrada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hizo sentir lo que viste?  </a:t>
            </a:r>
            <a:r>
              <a:rPr lang="es-CO" kern="0" dirty="0"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errada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600015-25AD-5EEA-40B2-CC058CED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SENTIMIENTO FRENTE AL COMERCIAL</a:t>
            </a:r>
          </a:p>
        </p:txBody>
      </p:sp>
      <p:sp>
        <p:nvSpPr>
          <p:cNvPr id="13" name="Google Shape;188;p8">
            <a:extLst>
              <a:ext uri="{FF2B5EF4-FFF2-40B4-BE49-F238E27FC236}">
                <a16:creationId xmlns:a16="http://schemas.microsoft.com/office/drawing/2014/main" id="{D222BFBE-0195-1073-AC93-1467513E42FD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4" name="Google Shape;60;p1">
            <a:extLst>
              <a:ext uri="{FF2B5EF4-FFF2-40B4-BE49-F238E27FC236}">
                <a16:creationId xmlns:a16="http://schemas.microsoft.com/office/drawing/2014/main" id="{FB327B9D-D311-917B-85E1-FBFA5FFE85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B442E09-44F8-26B4-F9B5-E9C4F7E527C1}"/>
              </a:ext>
            </a:extLst>
          </p:cNvPr>
          <p:cNvSpPr/>
          <p:nvPr/>
        </p:nvSpPr>
        <p:spPr>
          <a:xfrm>
            <a:off x="277793" y="1320061"/>
            <a:ext cx="6968836" cy="25094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6B9077ED-A99D-E604-EC42-D49519B68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6635"/>
              </p:ext>
            </p:extLst>
          </p:nvPr>
        </p:nvGraphicFramePr>
        <p:xfrm>
          <a:off x="626629" y="1424862"/>
          <a:ext cx="6444242" cy="2244966"/>
        </p:xfrm>
        <a:graphic>
          <a:graphicData uri="http://schemas.openxmlformats.org/drawingml/2006/table">
            <a:tbl>
              <a:tblPr/>
              <a:tblGrid>
                <a:gridCol w="5595243">
                  <a:extLst>
                    <a:ext uri="{9D8B030D-6E8A-4147-A177-3AD203B41FA5}">
                      <a16:colId xmlns:a16="http://schemas.microsoft.com/office/drawing/2014/main" val="508581800"/>
                    </a:ext>
                  </a:extLst>
                </a:gridCol>
                <a:gridCol w="848999">
                  <a:extLst>
                    <a:ext uri="{9D8B030D-6E8A-4147-A177-3AD203B41FA5}">
                      <a16:colId xmlns:a16="http://schemas.microsoft.com/office/drawing/2014/main" val="238589591"/>
                    </a:ext>
                  </a:extLst>
                </a:gridCol>
              </a:tblGrid>
              <a:tr h="36342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Confianza, con fluocardent no tengo mal aliento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6556903"/>
                  </a:ext>
                </a:extLst>
              </a:tr>
              <a:tr h="26621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Seguridad, con fluocardent no tengo problemas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687588"/>
                  </a:ext>
                </a:extLst>
              </a:tr>
              <a:tr h="31944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Motivación para mejorar mi salud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330845"/>
                  </a:ext>
                </a:extLst>
              </a:tr>
              <a:tr h="23433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Tranquilidad, la marca no me hace quedar mal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29,2%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07284"/>
                  </a:ext>
                </a:extLst>
              </a:tr>
              <a:tr h="274428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Curiosidad por saber más, quiero probar fluocardent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460430"/>
                  </a:ext>
                </a:extLst>
              </a:tr>
              <a:tr h="16898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Indiferencia, no me hace sentir nada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581270"/>
                  </a:ext>
                </a:extLst>
              </a:tr>
            </a:tbl>
          </a:graphicData>
        </a:graphic>
      </p:graphicFrame>
      <p:pic>
        <p:nvPicPr>
          <p:cNvPr id="21" name="Imagen 20">
            <a:extLst>
              <a:ext uri="{FF2B5EF4-FFF2-40B4-BE49-F238E27FC236}">
                <a16:creationId xmlns:a16="http://schemas.microsoft.com/office/drawing/2014/main" id="{5940B28C-B7EB-290A-23FD-FB8B31115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41"/>
          <a:stretch/>
        </p:blipFill>
        <p:spPr>
          <a:xfrm>
            <a:off x="3318728" y="3934272"/>
            <a:ext cx="8709172" cy="17674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12670A3-17AD-CE1B-7BF6-214E2C91C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65"/>
          <a:stretch/>
        </p:blipFill>
        <p:spPr>
          <a:xfrm>
            <a:off x="3318728" y="5657948"/>
            <a:ext cx="8709172" cy="47837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EE2F8441-25CF-288B-08BA-6A9138DCDF10}"/>
              </a:ext>
            </a:extLst>
          </p:cNvPr>
          <p:cNvSpPr txBox="1"/>
          <p:nvPr/>
        </p:nvSpPr>
        <p:spPr>
          <a:xfrm>
            <a:off x="7629520" y="2629142"/>
            <a:ext cx="4398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El comercial deja la idea de la importancia de la salud oral y de como con </a:t>
            </a:r>
            <a:r>
              <a:rPr lang="es-ES_tradnl" dirty="0" err="1"/>
              <a:t>Fluocardent</a:t>
            </a:r>
            <a:r>
              <a:rPr lang="es-ES_tradnl" dirty="0"/>
              <a:t> puedes sentirte siempre seguro y protegido</a:t>
            </a:r>
          </a:p>
        </p:txBody>
      </p:sp>
    </p:spTree>
    <p:extLst>
      <p:ext uri="{BB962C8B-B14F-4D97-AF65-F5344CB8AC3E}">
        <p14:creationId xmlns:p14="http://schemas.microsoft.com/office/powerpoint/2010/main" val="86061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AGENDA</a:t>
            </a:r>
          </a:p>
        </p:txBody>
      </p:sp>
      <p:sp>
        <p:nvSpPr>
          <p:cNvPr id="26" name="Google Shape;381;p21">
            <a:extLst>
              <a:ext uri="{FF2B5EF4-FFF2-40B4-BE49-F238E27FC236}">
                <a16:creationId xmlns:a16="http://schemas.microsoft.com/office/drawing/2014/main" id="{685E8D3B-27E9-FF22-EA39-2BAD3ABD746F}"/>
              </a:ext>
            </a:extLst>
          </p:cNvPr>
          <p:cNvSpPr/>
          <p:nvPr/>
        </p:nvSpPr>
        <p:spPr>
          <a:xfrm>
            <a:off x="0" y="1040212"/>
            <a:ext cx="148500" cy="1527300"/>
          </a:xfrm>
          <a:prstGeom prst="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Pentágono 2">
            <a:extLst>
              <a:ext uri="{FF2B5EF4-FFF2-40B4-BE49-F238E27FC236}">
                <a16:creationId xmlns:a16="http://schemas.microsoft.com/office/drawing/2014/main" id="{70948EB6-3AC5-C507-5DEB-574CEC4B9EBF}"/>
              </a:ext>
            </a:extLst>
          </p:cNvPr>
          <p:cNvSpPr/>
          <p:nvPr/>
        </p:nvSpPr>
        <p:spPr>
          <a:xfrm>
            <a:off x="514105" y="1368708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s-ES_tradnl" sz="4000" b="1">
                <a:latin typeface="+mj-lt"/>
              </a:rPr>
              <a:t>Exploración sociodemográfica</a:t>
            </a:r>
            <a:endParaRPr lang="es-ES_tradnl" sz="4000" b="1" dirty="0">
              <a:latin typeface="+mj-lt"/>
            </a:endParaRPr>
          </a:p>
        </p:txBody>
      </p:sp>
      <p:sp>
        <p:nvSpPr>
          <p:cNvPr id="4" name="Pentágono 3">
            <a:extLst>
              <a:ext uri="{FF2B5EF4-FFF2-40B4-BE49-F238E27FC236}">
                <a16:creationId xmlns:a16="http://schemas.microsoft.com/office/drawing/2014/main" id="{3CC9CE30-0E8D-C530-C5F8-5E76187B76DD}"/>
              </a:ext>
            </a:extLst>
          </p:cNvPr>
          <p:cNvSpPr/>
          <p:nvPr/>
        </p:nvSpPr>
        <p:spPr>
          <a:xfrm>
            <a:off x="1031788" y="2398854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s-ES_tradnl" sz="4000" b="1">
                <a:latin typeface="+mj-lt"/>
              </a:rPr>
              <a:t>Diagnóstico de marca</a:t>
            </a:r>
            <a:endParaRPr lang="es-ES_tradnl" sz="4000" b="1" dirty="0">
              <a:latin typeface="+mj-lt"/>
            </a:endParaRPr>
          </a:p>
        </p:txBody>
      </p:sp>
      <p:sp>
        <p:nvSpPr>
          <p:cNvPr id="5" name="Pentágono 4">
            <a:extLst>
              <a:ext uri="{FF2B5EF4-FFF2-40B4-BE49-F238E27FC236}">
                <a16:creationId xmlns:a16="http://schemas.microsoft.com/office/drawing/2014/main" id="{59DDA636-0EB8-4477-B104-E119ABDA9F6B}"/>
              </a:ext>
            </a:extLst>
          </p:cNvPr>
          <p:cNvSpPr/>
          <p:nvPr/>
        </p:nvSpPr>
        <p:spPr>
          <a:xfrm>
            <a:off x="1922354" y="3429000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s-ES_tradnl" sz="4000" b="1" dirty="0">
                <a:latin typeface="+mj-lt"/>
              </a:rPr>
              <a:t>Evaluación del concepto</a:t>
            </a:r>
          </a:p>
        </p:txBody>
      </p:sp>
      <p:sp>
        <p:nvSpPr>
          <p:cNvPr id="6" name="Pentágono 5">
            <a:extLst>
              <a:ext uri="{FF2B5EF4-FFF2-40B4-BE49-F238E27FC236}">
                <a16:creationId xmlns:a16="http://schemas.microsoft.com/office/drawing/2014/main" id="{A7B0EAE1-7EE8-A463-04E0-87F7FF96BFDE}"/>
              </a:ext>
            </a:extLst>
          </p:cNvPr>
          <p:cNvSpPr/>
          <p:nvPr/>
        </p:nvSpPr>
        <p:spPr>
          <a:xfrm>
            <a:off x="2812920" y="4459146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4000" b="1" dirty="0">
                <a:latin typeface="+mj-lt"/>
              </a:rPr>
              <a:t>4. Evaluación de campaña</a:t>
            </a:r>
          </a:p>
        </p:txBody>
      </p:sp>
      <p:sp>
        <p:nvSpPr>
          <p:cNvPr id="8" name="Google Shape;381;p21">
            <a:extLst>
              <a:ext uri="{FF2B5EF4-FFF2-40B4-BE49-F238E27FC236}">
                <a16:creationId xmlns:a16="http://schemas.microsoft.com/office/drawing/2014/main" id="{B2038D15-8F89-0F32-775B-16EA8F1B18F7}"/>
              </a:ext>
            </a:extLst>
          </p:cNvPr>
          <p:cNvSpPr/>
          <p:nvPr/>
        </p:nvSpPr>
        <p:spPr>
          <a:xfrm>
            <a:off x="2574" y="6758700"/>
            <a:ext cx="12189426" cy="99300"/>
          </a:xfrm>
          <a:prstGeom prst="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Pentágono 1">
            <a:extLst>
              <a:ext uri="{FF2B5EF4-FFF2-40B4-BE49-F238E27FC236}">
                <a16:creationId xmlns:a16="http://schemas.microsoft.com/office/drawing/2014/main" id="{88A976B9-B4C8-0387-A24A-6B1D4306C3F0}"/>
              </a:ext>
            </a:extLst>
          </p:cNvPr>
          <p:cNvSpPr/>
          <p:nvPr/>
        </p:nvSpPr>
        <p:spPr>
          <a:xfrm>
            <a:off x="3703486" y="5489292"/>
            <a:ext cx="7500395" cy="1030146"/>
          </a:xfrm>
          <a:prstGeom prst="homePlate">
            <a:avLst/>
          </a:prstGeom>
          <a:solidFill>
            <a:srgbClr val="1F37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4000" b="1" dirty="0">
                <a:latin typeface="+mj-lt"/>
              </a:rPr>
              <a:t>5. Medios publicitarios</a:t>
            </a:r>
          </a:p>
        </p:txBody>
      </p:sp>
      <p:sp>
        <p:nvSpPr>
          <p:cNvPr id="7" name="Google Shape;188;p8">
            <a:extLst>
              <a:ext uri="{FF2B5EF4-FFF2-40B4-BE49-F238E27FC236}">
                <a16:creationId xmlns:a16="http://schemas.microsoft.com/office/drawing/2014/main" id="{C8A1CACA-F4EC-CE46-01ED-06DBCF227C9B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" name="Google Shape;60;p1">
            <a:extLst>
              <a:ext uri="{FF2B5EF4-FFF2-40B4-BE49-F238E27FC236}">
                <a16:creationId xmlns:a16="http://schemas.microsoft.com/office/drawing/2014/main" id="{083EE511-185A-0894-8F36-39320674BE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869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359726"/>
            <a:ext cx="12192000" cy="498274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hizo sentir lo que viste?  </a:t>
            </a:r>
            <a:r>
              <a:rPr lang="es-CO" kern="0" dirty="0"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errada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424217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6600015-25AD-5EEA-40B2-CC058CEDA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SENTIMIENTO FRENTE AL COMERCIAL</a:t>
            </a:r>
          </a:p>
        </p:txBody>
      </p:sp>
      <p:sp>
        <p:nvSpPr>
          <p:cNvPr id="13" name="Google Shape;188;p8">
            <a:extLst>
              <a:ext uri="{FF2B5EF4-FFF2-40B4-BE49-F238E27FC236}">
                <a16:creationId xmlns:a16="http://schemas.microsoft.com/office/drawing/2014/main" id="{D222BFBE-0195-1073-AC93-1467513E42FD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4" name="Google Shape;60;p1">
            <a:extLst>
              <a:ext uri="{FF2B5EF4-FFF2-40B4-BE49-F238E27FC236}">
                <a16:creationId xmlns:a16="http://schemas.microsoft.com/office/drawing/2014/main" id="{FB327B9D-D311-917B-85E1-FBFA5FFE857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B442E09-44F8-26B4-F9B5-E9C4F7E527C1}"/>
              </a:ext>
            </a:extLst>
          </p:cNvPr>
          <p:cNvSpPr/>
          <p:nvPr/>
        </p:nvSpPr>
        <p:spPr>
          <a:xfrm>
            <a:off x="5059064" y="3737693"/>
            <a:ext cx="6968836" cy="25094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A43C103-09E7-E645-5C62-49C4AEC74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20821"/>
              </p:ext>
            </p:extLst>
          </p:nvPr>
        </p:nvGraphicFramePr>
        <p:xfrm>
          <a:off x="5215760" y="4031053"/>
          <a:ext cx="6655443" cy="18859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855329">
                  <a:extLst>
                    <a:ext uri="{9D8B030D-6E8A-4147-A177-3AD203B41FA5}">
                      <a16:colId xmlns:a16="http://schemas.microsoft.com/office/drawing/2014/main" val="3000011049"/>
                    </a:ext>
                  </a:extLst>
                </a:gridCol>
                <a:gridCol w="800114">
                  <a:extLst>
                    <a:ext uri="{9D8B030D-6E8A-4147-A177-3AD203B41FA5}">
                      <a16:colId xmlns:a16="http://schemas.microsoft.com/office/drawing/2014/main" val="1723427055"/>
                    </a:ext>
                  </a:extLst>
                </a:gridCol>
              </a:tblGrid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Confianza, con fluocardent no tengo mal aliento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54,8%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590739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Seguridad, con fluocardent no tengo problemas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41,8%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4398884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Motivación para mejorar mi salud oral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38,7%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838865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Tranquilidad, la marca no me hace quedar mal 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28,7%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4159498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>
                          <a:effectLst/>
                        </a:rPr>
                        <a:t>Curiosidad por saber más, quiero probar fluocardent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21,5%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1642732"/>
                  </a:ext>
                </a:extLst>
              </a:tr>
              <a:tr h="28976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Indiferencia, no me hace sentir nada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6,84%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3721826"/>
                  </a:ext>
                </a:extLst>
              </a:tr>
            </a:tbl>
          </a:graphicData>
        </a:graphic>
      </p:graphicFrame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793ECACD-7FCA-232A-5A32-E2EFC4BBF0F9}"/>
              </a:ext>
            </a:extLst>
          </p:cNvPr>
          <p:cNvSpPr/>
          <p:nvPr/>
        </p:nvSpPr>
        <p:spPr>
          <a:xfrm>
            <a:off x="164100" y="1078920"/>
            <a:ext cx="6968836" cy="250941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BDB62B-2E55-5FD9-4237-8F614F96A7CE}"/>
              </a:ext>
            </a:extLst>
          </p:cNvPr>
          <p:cNvSpPr txBox="1"/>
          <p:nvPr/>
        </p:nvSpPr>
        <p:spPr>
          <a:xfrm>
            <a:off x="8202215" y="2102792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CLIENTES FLOCARDENT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AB9BAF5-8588-4C95-8C57-3B3DFF9863DD}"/>
              </a:ext>
            </a:extLst>
          </p:cNvPr>
          <p:cNvSpPr txBox="1"/>
          <p:nvPr/>
        </p:nvSpPr>
        <p:spPr>
          <a:xfrm>
            <a:off x="959861" y="4743194"/>
            <a:ext cx="294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CLIENTES COLGATE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DEF4905-3790-0274-51BE-30C5C8A2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014" y="1902337"/>
            <a:ext cx="872273" cy="8722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8AD6DA-B2C4-FA13-A688-CEC322A3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229" y="4537891"/>
            <a:ext cx="872273" cy="872273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DE5AAB7C-36CE-2137-BB5E-40D2B51B2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436097"/>
              </p:ext>
            </p:extLst>
          </p:nvPr>
        </p:nvGraphicFramePr>
        <p:xfrm>
          <a:off x="318690" y="1349940"/>
          <a:ext cx="6659656" cy="196736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789207">
                  <a:extLst>
                    <a:ext uri="{9D8B030D-6E8A-4147-A177-3AD203B41FA5}">
                      <a16:colId xmlns:a16="http://schemas.microsoft.com/office/drawing/2014/main" val="406237988"/>
                    </a:ext>
                  </a:extLst>
                </a:gridCol>
                <a:gridCol w="870449">
                  <a:extLst>
                    <a:ext uri="{9D8B030D-6E8A-4147-A177-3AD203B41FA5}">
                      <a16:colId xmlns:a16="http://schemas.microsoft.com/office/drawing/2014/main" val="3220837379"/>
                    </a:ext>
                  </a:extLst>
                </a:gridCol>
              </a:tblGrid>
              <a:tr h="36282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>
                          <a:effectLst/>
                        </a:rPr>
                        <a:t>Confianza, con fluocardent no tengo mal aliento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58,3%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5079181"/>
                  </a:ext>
                </a:extLst>
              </a:tr>
              <a:tr h="34724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Motivación para mejorar mi salud oral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41,7%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5502676"/>
                  </a:ext>
                </a:extLst>
              </a:tr>
              <a:tr h="254644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Seguridad, con fluocardent no tengo problemas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33,3%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8537528"/>
                  </a:ext>
                </a:extLst>
              </a:tr>
              <a:tr h="275984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Tranquilidad, la marca no me hace quedar mal 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33,3%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0481824"/>
                  </a:ext>
                </a:extLst>
              </a:tr>
              <a:tr h="21630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Curiosidad por saber más, quiero probar fluocardent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20,8%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3950188"/>
                  </a:ext>
                </a:extLst>
              </a:tr>
              <a:tr h="21630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u="none" strike="noStrike" dirty="0">
                          <a:effectLst/>
                        </a:rPr>
                        <a:t>Indiferencia, no me hace sentir nada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u="none" strike="noStrike" dirty="0">
                          <a:effectLst/>
                        </a:rPr>
                        <a:t>12,5%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2241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32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que más te gusta de la idea de campaña?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2" name="Google Shape;188;p8">
            <a:extLst>
              <a:ext uri="{FF2B5EF4-FFF2-40B4-BE49-F238E27FC236}">
                <a16:creationId xmlns:a16="http://schemas.microsoft.com/office/drawing/2014/main" id="{D0C756B6-5E86-ACAF-B077-D19B57E2D427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3" name="Google Shape;60;p1">
            <a:extLst>
              <a:ext uri="{FF2B5EF4-FFF2-40B4-BE49-F238E27FC236}">
                <a16:creationId xmlns:a16="http://schemas.microsoft.com/office/drawing/2014/main" id="{10536F28-8AE2-0F96-7D29-C55E7BAA390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Fluocardent JGB">
            <a:extLst>
              <a:ext uri="{FF2B5EF4-FFF2-40B4-BE49-F238E27FC236}">
                <a16:creationId xmlns:a16="http://schemas.microsoft.com/office/drawing/2014/main" id="{516D2483-B285-A581-77FF-569DF064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4710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7A685AC-EA45-8804-0FA7-B662D5B38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5040"/>
            <a:ext cx="8943280" cy="520656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D132D82A-5269-BF00-E5AC-D3CADC427C8B}"/>
              </a:ext>
            </a:extLst>
          </p:cNvPr>
          <p:cNvSpPr txBox="1">
            <a:spLocks/>
          </p:cNvSpPr>
          <p:nvPr/>
        </p:nvSpPr>
        <p:spPr>
          <a:xfrm>
            <a:off x="575201" y="2816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/>
              <a:t>CLIENTES FLUOCARDENT</a:t>
            </a:r>
          </a:p>
        </p:txBody>
      </p:sp>
    </p:spTree>
    <p:extLst>
      <p:ext uri="{BB962C8B-B14F-4D97-AF65-F5344CB8AC3E}">
        <p14:creationId xmlns:p14="http://schemas.microsoft.com/office/powerpoint/2010/main" val="98045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que más te gusta de la idea de campaña?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2" name="Google Shape;188;p8">
            <a:extLst>
              <a:ext uri="{FF2B5EF4-FFF2-40B4-BE49-F238E27FC236}">
                <a16:creationId xmlns:a16="http://schemas.microsoft.com/office/drawing/2014/main" id="{D0C756B6-5E86-ACAF-B077-D19B57E2D427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3" name="Google Shape;60;p1">
            <a:extLst>
              <a:ext uri="{FF2B5EF4-FFF2-40B4-BE49-F238E27FC236}">
                <a16:creationId xmlns:a16="http://schemas.microsoft.com/office/drawing/2014/main" id="{10536F28-8AE2-0F96-7D29-C55E7BAA390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Fluocardent JGB">
            <a:extLst>
              <a:ext uri="{FF2B5EF4-FFF2-40B4-BE49-F238E27FC236}">
                <a16:creationId xmlns:a16="http://schemas.microsoft.com/office/drawing/2014/main" id="{D56F28D5-FAE4-66B9-2D46-AF27ECFA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4710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B9B0FFA-A6B3-DB0D-B9E4-42E4DAE7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CLIENTES COLGATE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9BF0FB6-96DD-26EC-84AA-5A9270DB6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9430"/>
            <a:ext cx="9005472" cy="52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4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¿Hay algo nuevo que les están diciendo sobre esta marca en el mensaje de la campaña?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es lo que transmiten estos elementos? 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CLARIDAD EN EL MENSAJE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E310FCC-DE92-D3C7-BE7E-FE8D7336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871"/>
            <a:ext cx="7335127" cy="510732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BC52384-5AC2-5A94-55ED-F9A56921E08A}"/>
              </a:ext>
            </a:extLst>
          </p:cNvPr>
          <p:cNvSpPr txBox="1"/>
          <p:nvPr/>
        </p:nvSpPr>
        <p:spPr>
          <a:xfrm>
            <a:off x="7849232" y="1423583"/>
            <a:ext cx="3922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800" dirty="0"/>
              <a:t>El </a:t>
            </a:r>
            <a:r>
              <a:rPr lang="es-ES_tradnl" sz="2800" b="1" dirty="0">
                <a:solidFill>
                  <a:srgbClr val="FF0000"/>
                </a:solidFill>
              </a:rPr>
              <a:t>92.5% </a:t>
            </a:r>
            <a:r>
              <a:rPr lang="es-ES_tradnl" sz="2800" dirty="0"/>
              <a:t>afirma que el mensaje de la campaña es claro y la campaña transmite: 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7FCAE6D9-D1FC-5152-D0E7-E321AE29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293497"/>
              </p:ext>
            </p:extLst>
          </p:nvPr>
        </p:nvGraphicFramePr>
        <p:xfrm>
          <a:off x="7396223" y="3495306"/>
          <a:ext cx="4631677" cy="1876425"/>
        </p:xfrm>
        <a:graphic>
          <a:graphicData uri="http://schemas.openxmlformats.org/drawingml/2006/table">
            <a:tbl>
              <a:tblPr/>
              <a:tblGrid>
                <a:gridCol w="3895599">
                  <a:extLst>
                    <a:ext uri="{9D8B030D-6E8A-4147-A177-3AD203B41FA5}">
                      <a16:colId xmlns:a16="http://schemas.microsoft.com/office/drawing/2014/main" val="959319110"/>
                    </a:ext>
                  </a:extLst>
                </a:gridCol>
                <a:gridCol w="736078">
                  <a:extLst>
                    <a:ext uri="{9D8B030D-6E8A-4147-A177-3AD203B41FA5}">
                      <a16:colId xmlns:a16="http://schemas.microsoft.com/office/drawing/2014/main" val="1540678058"/>
                    </a:ext>
                  </a:extLst>
                </a:gridCol>
              </a:tblGrid>
              <a:tr h="28516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Confianza en 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72834"/>
                  </a:ext>
                </a:extLst>
              </a:tr>
              <a:tr h="28516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Información clara y relevante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89306"/>
                  </a:ext>
                </a:extLst>
              </a:tr>
              <a:tr h="323923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Beneficios específicos del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89991"/>
                  </a:ext>
                </a:extLst>
              </a:tr>
              <a:tr h="25718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Calidad y efectividad del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301787"/>
                  </a:ext>
                </a:extLst>
              </a:tr>
              <a:tr h="285167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Emociones positivas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34,4%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1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90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piensas de la frase “cuida tu salud oral, cuida tu bolsillo”?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77B62D-BF28-B33C-5E98-09EE62CD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2434" cy="61722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476D24-917A-11A1-453D-9033B93F2B11}"/>
              </a:ext>
            </a:extLst>
          </p:cNvPr>
          <p:cNvSpPr txBox="1"/>
          <p:nvPr/>
        </p:nvSpPr>
        <p:spPr>
          <a:xfrm>
            <a:off x="10779529" y="2235765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TTB 91%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5C732EB-218E-19C7-5F4C-BBA927E85464}"/>
              </a:ext>
            </a:extLst>
          </p:cNvPr>
          <p:cNvSpPr/>
          <p:nvPr/>
        </p:nvSpPr>
        <p:spPr>
          <a:xfrm>
            <a:off x="10751353" y="2010439"/>
            <a:ext cx="1276547" cy="859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3395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crees que es el mensaje principal  que transmite la frase “cuida tu salud oral, cuida tu bolsillo”? Cerrada </a:t>
            </a:r>
            <a:endParaRPr lang="es-ES_tradnl" sz="1600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F9D78767-DCE3-1701-B6EE-A462BAD83EF0}"/>
              </a:ext>
            </a:extLst>
          </p:cNvPr>
          <p:cNvSpPr/>
          <p:nvPr/>
        </p:nvSpPr>
        <p:spPr>
          <a:xfrm>
            <a:off x="198698" y="309970"/>
            <a:ext cx="8733007" cy="402180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8FC92A3-E6C7-52FE-F4CD-CA16D550C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450633"/>
              </p:ext>
            </p:extLst>
          </p:nvPr>
        </p:nvGraphicFramePr>
        <p:xfrm>
          <a:off x="571318" y="559607"/>
          <a:ext cx="8141349" cy="3335582"/>
        </p:xfrm>
        <a:graphic>
          <a:graphicData uri="http://schemas.openxmlformats.org/drawingml/2006/table">
            <a:tbl>
              <a:tblPr/>
              <a:tblGrid>
                <a:gridCol w="7287205">
                  <a:extLst>
                    <a:ext uri="{9D8B030D-6E8A-4147-A177-3AD203B41FA5}">
                      <a16:colId xmlns:a16="http://schemas.microsoft.com/office/drawing/2014/main" val="215917089"/>
                    </a:ext>
                  </a:extLst>
                </a:gridCol>
                <a:gridCol w="854144">
                  <a:extLst>
                    <a:ext uri="{9D8B030D-6E8A-4147-A177-3AD203B41FA5}">
                      <a16:colId xmlns:a16="http://schemas.microsoft.com/office/drawing/2014/main" val="4103650847"/>
                    </a:ext>
                  </a:extLst>
                </a:gridCol>
              </a:tblGrid>
              <a:tr h="51819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La relación entre el cuidado oral y la  economía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41,1%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676684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Me habla de un producto de calidad que es  accesible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18,2%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132428"/>
                  </a:ext>
                </a:extLst>
              </a:tr>
              <a:tr h="30839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La idea de que productos de buena calidad pueden ser económicos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11,7%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832311"/>
                  </a:ext>
                </a:extLst>
              </a:tr>
              <a:tr h="2730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La importancia de elegir productos que ofrezcan una buena relación calidad-precio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9,6%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022042"/>
                  </a:ext>
                </a:extLst>
              </a:tr>
              <a:tr h="308395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recomendación de mantener buenos hábitos de higiene para evitar gastos mayores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8230528"/>
                  </a:ext>
                </a:extLst>
              </a:tr>
              <a:tr h="322846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conexión entre el cuidado oral y una vida saludable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6,0%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27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tranquilidad de cuidar la salud oral sin afectar el presupuesto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241054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5ED50AFC-6A33-E652-67BD-50710D965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18" t="91642" r="2929" b="598"/>
          <a:stretch/>
        </p:blipFill>
        <p:spPr>
          <a:xfrm>
            <a:off x="1058754" y="4920971"/>
            <a:ext cx="9064120" cy="61303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3F9263E-6E96-6B3F-D44E-042CA15B3FC8}"/>
              </a:ext>
            </a:extLst>
          </p:cNvPr>
          <p:cNvSpPr txBox="1"/>
          <p:nvPr/>
        </p:nvSpPr>
        <p:spPr>
          <a:xfrm>
            <a:off x="198698" y="5558882"/>
            <a:ext cx="11829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 La frase “cuida tu salud oral, cuida tu bolsillo” aporta información relevante acerca de la marca y la crema dental? </a:t>
            </a:r>
            <a:endParaRPr lang="es-ES_tradn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7E6D05-73A5-26CD-C699-25D4B0FD3588}"/>
              </a:ext>
            </a:extLst>
          </p:cNvPr>
          <p:cNvSpPr txBox="1"/>
          <p:nvPr/>
        </p:nvSpPr>
        <p:spPr>
          <a:xfrm>
            <a:off x="1718804" y="4559663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48.7%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CDCC60F-A793-8B92-1369-A5A3DBD3E3FD}"/>
              </a:ext>
            </a:extLst>
          </p:cNvPr>
          <p:cNvSpPr txBox="1"/>
          <p:nvPr/>
        </p:nvSpPr>
        <p:spPr>
          <a:xfrm>
            <a:off x="3748997" y="4563914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38.3%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36DCE72-3182-642B-E781-556CC125B108}"/>
              </a:ext>
            </a:extLst>
          </p:cNvPr>
          <p:cNvSpPr txBox="1"/>
          <p:nvPr/>
        </p:nvSpPr>
        <p:spPr>
          <a:xfrm>
            <a:off x="6369602" y="4563914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1.5%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FFC3AF4-2DBA-177E-0B66-96497DCD0777}"/>
              </a:ext>
            </a:extLst>
          </p:cNvPr>
          <p:cNvSpPr txBox="1"/>
          <p:nvPr/>
        </p:nvSpPr>
        <p:spPr>
          <a:xfrm>
            <a:off x="8296193" y="4555411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0.5%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6ABB372-5761-69B7-F846-C6313EACCF79}"/>
              </a:ext>
            </a:extLst>
          </p:cNvPr>
          <p:cNvSpPr txBox="1"/>
          <p:nvPr/>
        </p:nvSpPr>
        <p:spPr>
          <a:xfrm>
            <a:off x="5087235" y="4555412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11%</a:t>
            </a:r>
          </a:p>
        </p:txBody>
      </p:sp>
      <p:pic>
        <p:nvPicPr>
          <p:cNvPr id="34818" name="Picture 2" descr="Fluocardent Cremas Dentales - jgb">
            <a:extLst>
              <a:ext uri="{FF2B5EF4-FFF2-40B4-BE49-F238E27FC236}">
                <a16:creationId xmlns:a16="http://schemas.microsoft.com/office/drawing/2014/main" id="{4E3E48A3-91D8-4C53-5191-6D9338A85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705" y="1881263"/>
            <a:ext cx="3215134" cy="214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75CB42-BF7B-7473-4143-640EAEAD318D}"/>
              </a:ext>
            </a:extLst>
          </p:cNvPr>
          <p:cNvSpPr txBox="1"/>
          <p:nvPr/>
        </p:nvSpPr>
        <p:spPr>
          <a:xfrm>
            <a:off x="10539272" y="4483665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TTB 87%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0BCE16C-4213-A8E3-008D-FB0A3E1C1817}"/>
              </a:ext>
            </a:extLst>
          </p:cNvPr>
          <p:cNvSpPr/>
          <p:nvPr/>
        </p:nvSpPr>
        <p:spPr>
          <a:xfrm>
            <a:off x="10511096" y="4258339"/>
            <a:ext cx="1276547" cy="859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8483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Pensando en el  término “salud oral”, ¿es un término que suena claro y manejan en su día a día?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AE13AB6-C88C-19CC-C495-99DF7E5D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60" y="0"/>
            <a:ext cx="8154473" cy="6172200"/>
          </a:xfrm>
          <a:prstGeom prst="rect">
            <a:avLst/>
          </a:prstGeom>
        </p:spPr>
      </p:pic>
      <p:pic>
        <p:nvPicPr>
          <p:cNvPr id="9" name="Picture 2" descr="Essence Magazines - SALUD DENTAL Fluocardent, la nueva marca de cuidado  oral en Bolivia JGB S.A Es una compañía con casi 100 años de tradición en  Colombia, orientada a entender, conocer y">
            <a:extLst>
              <a:ext uri="{FF2B5EF4-FFF2-40B4-BE49-F238E27FC236}">
                <a16:creationId xmlns:a16="http://schemas.microsoft.com/office/drawing/2014/main" id="{1DC0F454-F8C1-0C7F-2366-2217F4B8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6" y="2124635"/>
            <a:ext cx="3920221" cy="26087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92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genera la frase “la boca es más que para sonreír”?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CO" sz="4400" b="1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LA BOCA ES MÁS QUE PARA SONREÍR</a:t>
            </a:r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3477441-9257-9DD5-1049-39BF85DF1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63003"/>
              </p:ext>
            </p:extLst>
          </p:nvPr>
        </p:nvGraphicFramePr>
        <p:xfrm>
          <a:off x="514105" y="1881187"/>
          <a:ext cx="5192532" cy="3095625"/>
        </p:xfrm>
        <a:graphic>
          <a:graphicData uri="http://schemas.openxmlformats.org/drawingml/2006/table">
            <a:tbl>
              <a:tblPr/>
              <a:tblGrid>
                <a:gridCol w="4405453">
                  <a:extLst>
                    <a:ext uri="{9D8B030D-6E8A-4147-A177-3AD203B41FA5}">
                      <a16:colId xmlns:a16="http://schemas.microsoft.com/office/drawing/2014/main" val="2170943962"/>
                    </a:ext>
                  </a:extLst>
                </a:gridCol>
                <a:gridCol w="787079">
                  <a:extLst>
                    <a:ext uri="{9D8B030D-6E8A-4147-A177-3AD203B41FA5}">
                      <a16:colId xmlns:a16="http://schemas.microsoft.com/office/drawing/2014/main" val="28987276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Reflexión sobre el cuidado integral de la boca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23079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Conciencia sobre la importancia de la boca en otras funciones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5533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Motivación para mejorar mis hábitos de higiene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9586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Curiosidad por conocer más sobre la salud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8859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Reconocimiento de la diversidad de usos de la boca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065584"/>
                  </a:ext>
                </a:extLst>
              </a:tr>
            </a:tbl>
          </a:graphicData>
        </a:graphic>
      </p:graphicFrame>
      <p:pic>
        <p:nvPicPr>
          <p:cNvPr id="29698" name="Picture 2" descr="Fluocardent JGB">
            <a:extLst>
              <a:ext uri="{FF2B5EF4-FFF2-40B4-BE49-F238E27FC236}">
                <a16:creationId xmlns:a16="http://schemas.microsoft.com/office/drawing/2014/main" id="{11DFAEAB-327B-117F-6AB8-C7924605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74" y="1325176"/>
            <a:ext cx="4644461" cy="464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21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¿Para qué más creen que es la boca?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56D82E-8FC4-D021-A23D-BF3F5C0B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342"/>
            <a:ext cx="12197466" cy="4956858"/>
          </a:xfrm>
          <a:prstGeom prst="rect">
            <a:avLst/>
          </a:prstGeom>
        </p:spPr>
      </p:pic>
      <p:sp>
        <p:nvSpPr>
          <p:cNvPr id="9" name="Google Shape;188;p8">
            <a:extLst>
              <a:ext uri="{FF2B5EF4-FFF2-40B4-BE49-F238E27FC236}">
                <a16:creationId xmlns:a16="http://schemas.microsoft.com/office/drawing/2014/main" id="{0D707B5E-7177-2049-486E-5D72571DE747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0" name="Google Shape;60;p1">
            <a:extLst>
              <a:ext uri="{FF2B5EF4-FFF2-40B4-BE49-F238E27FC236}">
                <a16:creationId xmlns:a16="http://schemas.microsoft.com/office/drawing/2014/main" id="{BFA9450B-6A52-C3F6-FB5E-DDAE24A674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306168-1EE3-D061-81C2-90CA73D0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CO" b="1" kern="0" dirty="0">
                <a:latin typeface="Aptos" panose="020B0004020202020204" pitchFamily="34" charset="0"/>
                <a:cs typeface="Arial" panose="020B0604020202020204" pitchFamily="34" charset="0"/>
              </a:rPr>
              <a:t>¿PARA QUE SIRVE LA BOCA?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2164098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¿La idea de comercial te motiva a comprar el producto?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¿Por qué te motiva a comprar este producto?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4" y="99299"/>
            <a:ext cx="10794361" cy="2601140"/>
          </a:xfrm>
        </p:spPr>
        <p:txBody>
          <a:bodyPr>
            <a:normAutofit/>
          </a:bodyPr>
          <a:lstStyle/>
          <a:p>
            <a:r>
              <a:rPr lang="es-ES_tradnl" b="1" dirty="0"/>
              <a:t>La idea del comercial genera un </a:t>
            </a:r>
            <a:r>
              <a:rPr lang="es-ES_tradnl" sz="6600" b="1" dirty="0">
                <a:solidFill>
                  <a:srgbClr val="C00000"/>
                </a:solidFill>
              </a:rPr>
              <a:t>82% </a:t>
            </a:r>
            <a:r>
              <a:rPr lang="es-ES_tradnl" b="1" dirty="0"/>
              <a:t>de motivación para adquirir el producto.</a:t>
            </a:r>
            <a:br>
              <a:rPr lang="es-ES_tradnl" b="1" dirty="0"/>
            </a:br>
            <a:endParaRPr lang="es-ES_tradnl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F460D1F7-E56E-D4DA-77A5-12D4CF95D5CB}"/>
              </a:ext>
            </a:extLst>
          </p:cNvPr>
          <p:cNvSpPr/>
          <p:nvPr/>
        </p:nvSpPr>
        <p:spPr>
          <a:xfrm>
            <a:off x="1905483" y="2489199"/>
            <a:ext cx="8381034" cy="350648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11DC0F7-578D-2430-D04C-48FB8782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87304"/>
              </p:ext>
            </p:extLst>
          </p:nvPr>
        </p:nvGraphicFramePr>
        <p:xfrm>
          <a:off x="2274423" y="2700439"/>
          <a:ext cx="7643154" cy="3084006"/>
        </p:xfrm>
        <a:graphic>
          <a:graphicData uri="http://schemas.openxmlformats.org/drawingml/2006/table">
            <a:tbl>
              <a:tblPr/>
              <a:tblGrid>
                <a:gridCol w="6497260">
                  <a:extLst>
                    <a:ext uri="{9D8B030D-6E8A-4147-A177-3AD203B41FA5}">
                      <a16:colId xmlns:a16="http://schemas.microsoft.com/office/drawing/2014/main" val="104138871"/>
                    </a:ext>
                  </a:extLst>
                </a:gridCol>
                <a:gridCol w="1145894">
                  <a:extLst>
                    <a:ext uri="{9D8B030D-6E8A-4147-A177-3AD203B41FA5}">
                      <a16:colId xmlns:a16="http://schemas.microsoft.com/office/drawing/2014/main" val="31600677"/>
                    </a:ext>
                  </a:extLst>
                </a:gridCol>
              </a:tblGrid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interesa mejorar mi salud oral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773545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Busco productos de alta calidad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423022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atraen los productos que me dan beneficio económico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38,5%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045225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Busco productos que me ofrezcan calidad al mejor precio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890316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Confío en la recomendación de expertos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20,3%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052515"/>
                  </a:ext>
                </a:extLst>
              </a:tr>
              <a:tr h="514001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Estoy interesado/a en innovaciones y nuevas tecnologías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685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89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1. VARIABLES DEMOGRAFICAS</a:t>
            </a:r>
            <a:endParaRPr sz="44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432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aspectos de la campaña cree que podrían mejorarse</a:t>
            </a:r>
            <a:r>
              <a:rPr lang="es-CO" dirty="0">
                <a:effectLst/>
              </a:rPr>
              <a:t>?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1" name="Google Shape;188;p8">
            <a:extLst>
              <a:ext uri="{FF2B5EF4-FFF2-40B4-BE49-F238E27FC236}">
                <a16:creationId xmlns:a16="http://schemas.microsoft.com/office/drawing/2014/main" id="{9754CAA6-72A7-8468-1EFC-CEE219C4CA81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2" name="Google Shape;60;p1">
            <a:extLst>
              <a:ext uri="{FF2B5EF4-FFF2-40B4-BE49-F238E27FC236}">
                <a16:creationId xmlns:a16="http://schemas.microsoft.com/office/drawing/2014/main" id="{3C6BDE7A-43EC-E889-4C62-2FC38D3B0F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9AB7DF2-D724-AAC1-CD10-5979D927F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" t="41619" r="89980" b="37917"/>
          <a:stretch/>
        </p:blipFill>
        <p:spPr>
          <a:xfrm>
            <a:off x="1175583" y="2677889"/>
            <a:ext cx="2532317" cy="302541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CCEBD70-B7BE-7BCD-21DA-4EC03AF340C1}"/>
              </a:ext>
            </a:extLst>
          </p:cNvPr>
          <p:cNvSpPr txBox="1"/>
          <p:nvPr/>
        </p:nvSpPr>
        <p:spPr>
          <a:xfrm>
            <a:off x="2684863" y="4846018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38.5%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B67898-1365-F207-D14A-81642F45E7F1}"/>
              </a:ext>
            </a:extLst>
          </p:cNvPr>
          <p:cNvSpPr txBox="1"/>
          <p:nvPr/>
        </p:nvSpPr>
        <p:spPr>
          <a:xfrm>
            <a:off x="2684862" y="4371897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46.6%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186AFF-38FE-8688-558F-EC23691C84AB}"/>
              </a:ext>
            </a:extLst>
          </p:cNvPr>
          <p:cNvSpPr txBox="1"/>
          <p:nvPr/>
        </p:nvSpPr>
        <p:spPr>
          <a:xfrm>
            <a:off x="2684862" y="3854110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10.6%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DFC7CA1-E660-F52F-BE90-E719363E8E8B}"/>
              </a:ext>
            </a:extLst>
          </p:cNvPr>
          <p:cNvSpPr txBox="1"/>
          <p:nvPr/>
        </p:nvSpPr>
        <p:spPr>
          <a:xfrm>
            <a:off x="2684861" y="3309020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3.3%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A18CFB6-4F95-9824-AAFD-C2175A5227A5}"/>
              </a:ext>
            </a:extLst>
          </p:cNvPr>
          <p:cNvSpPr txBox="1"/>
          <p:nvPr/>
        </p:nvSpPr>
        <p:spPr>
          <a:xfrm>
            <a:off x="2684861" y="2813066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8048DF4-9C71-ECC5-4578-3B20B9405FBD}"/>
              </a:ext>
            </a:extLst>
          </p:cNvPr>
          <p:cNvSpPr txBox="1"/>
          <p:nvPr/>
        </p:nvSpPr>
        <p:spPr>
          <a:xfrm>
            <a:off x="503500" y="364562"/>
            <a:ext cx="44890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El </a:t>
            </a:r>
            <a:r>
              <a:rPr lang="es-ES_tradnl" sz="3200" b="1" dirty="0">
                <a:solidFill>
                  <a:srgbClr val="C00000"/>
                </a:solidFill>
              </a:rPr>
              <a:t>85.1% </a:t>
            </a:r>
            <a:r>
              <a:rPr lang="es-ES_tradnl" sz="2400" dirty="0"/>
              <a:t>considera que estos comerciales les permiten tener una mejor opinión de la marca </a:t>
            </a:r>
            <a:r>
              <a:rPr lang="es-ES_tradnl" sz="2400" b="1" dirty="0"/>
              <a:t>FLUOCARDENT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B4A39889-8572-1803-4090-8B7E71632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601" y="1627425"/>
            <a:ext cx="7772400" cy="4524904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3B188EE9-2DC8-2004-28EB-F54AE07AB8B8}"/>
              </a:ext>
            </a:extLst>
          </p:cNvPr>
          <p:cNvSpPr/>
          <p:nvPr/>
        </p:nvSpPr>
        <p:spPr>
          <a:xfrm>
            <a:off x="4389602" y="2677889"/>
            <a:ext cx="5822065" cy="1502886"/>
          </a:xfrm>
          <a:prstGeom prst="rect">
            <a:avLst/>
          </a:prstGeom>
          <a:noFill/>
          <a:ln w="38100">
            <a:solidFill>
              <a:srgbClr val="ED7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7C1E0D4D-B6D2-93A1-10F8-8B2DE9E3ED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697" t="-11422" r="-7834" b="-9552"/>
          <a:stretch/>
        </p:blipFill>
        <p:spPr>
          <a:xfrm rot="822580">
            <a:off x="2687067" y="1755114"/>
            <a:ext cx="777763" cy="832535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E64CBAF1-9229-E2EA-D82B-DA31891DBCF2}"/>
              </a:ext>
            </a:extLst>
          </p:cNvPr>
          <p:cNvSpPr/>
          <p:nvPr/>
        </p:nvSpPr>
        <p:spPr>
          <a:xfrm>
            <a:off x="1041722" y="4315774"/>
            <a:ext cx="2835797" cy="991909"/>
          </a:xfrm>
          <a:prstGeom prst="rect">
            <a:avLst/>
          </a:prstGeom>
          <a:noFill/>
          <a:ln w="38100">
            <a:solidFill>
              <a:srgbClr val="ED71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01067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¿Qué aporta la crema dental fluocardent en esta idea de comercial?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lnSpc>
                <a:spcPct val="115000"/>
              </a:lnSpc>
            </a:pP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¿Cómo describiría su percepción de la marca Fluocardent? 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PERCEPCION DE LA MARCA FLOUCARDENT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D1B4608-FABF-CAE2-0809-CA5EB5A4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44732"/>
            <a:ext cx="8120341" cy="472746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5323B10-88AE-79AB-462E-F7E4AC510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588" r="87530" b="42064"/>
          <a:stretch/>
        </p:blipFill>
        <p:spPr>
          <a:xfrm>
            <a:off x="8286509" y="2874886"/>
            <a:ext cx="3225292" cy="184878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5B82797-05D6-82FF-99C0-96072660A88C}"/>
              </a:ext>
            </a:extLst>
          </p:cNvPr>
          <p:cNvSpPr txBox="1"/>
          <p:nvPr/>
        </p:nvSpPr>
        <p:spPr>
          <a:xfrm>
            <a:off x="10737230" y="29831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44%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052F628-FC38-47CE-2AD6-F0FB242BC3AE}"/>
              </a:ext>
            </a:extLst>
          </p:cNvPr>
          <p:cNvSpPr txBox="1"/>
          <p:nvPr/>
        </p:nvSpPr>
        <p:spPr>
          <a:xfrm>
            <a:off x="10737230" y="34043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44%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9A9650B-4721-DDA1-FE0E-A48E200953CF}"/>
              </a:ext>
            </a:extLst>
          </p:cNvPr>
          <p:cNvSpPr txBox="1"/>
          <p:nvPr/>
        </p:nvSpPr>
        <p:spPr>
          <a:xfrm>
            <a:off x="10737230" y="381513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11%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B316022-16E1-D09A-F6EA-2BCCA2FFEF2A}"/>
              </a:ext>
            </a:extLst>
          </p:cNvPr>
          <p:cNvSpPr txBox="1"/>
          <p:nvPr/>
        </p:nvSpPr>
        <p:spPr>
          <a:xfrm>
            <a:off x="10902339" y="4233491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1%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455EA15-CA56-85DB-A39B-30508D4CBEDB}"/>
              </a:ext>
            </a:extLst>
          </p:cNvPr>
          <p:cNvSpPr txBox="1"/>
          <p:nvPr/>
        </p:nvSpPr>
        <p:spPr>
          <a:xfrm>
            <a:off x="8409882" y="1410417"/>
            <a:ext cx="339138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Se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tiene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una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buena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s-CO" sz="2000" b="1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percepción 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de la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marca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FLUOCARDENT, con </a:t>
            </a:r>
            <a:r>
              <a:rPr lang="en-US" sz="2000" b="1" dirty="0" err="1">
                <a:ea typeface="Poppins"/>
                <a:cs typeface="Arial" panose="020B0604020202020204" pitchFamily="34" charset="0"/>
                <a:sym typeface="Poppins"/>
              </a:rPr>
              <a:t>una</a:t>
            </a:r>
            <a:r>
              <a:rPr lang="en-US" sz="2000" b="1" dirty="0">
                <a:ea typeface="Poppins"/>
                <a:cs typeface="Arial" panose="020B0604020202020204" pitchFamily="34" charset="0"/>
                <a:sym typeface="Poppins"/>
              </a:rPr>
              <a:t> imagen favorable del </a:t>
            </a:r>
            <a:r>
              <a:rPr lang="en-US" sz="2800" b="1" dirty="0">
                <a:solidFill>
                  <a:srgbClr val="C00000"/>
                </a:solidFill>
                <a:ea typeface="Poppins"/>
                <a:cs typeface="Arial" panose="020B0604020202020204" pitchFamily="34" charset="0"/>
                <a:sym typeface="Poppins"/>
              </a:rPr>
              <a:t>88%</a:t>
            </a:r>
            <a:endParaRPr lang="es-ES_tradnl" sz="280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92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aspectos específicos influyen en su percepción de la marca Fluocardent?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01" y="189000"/>
            <a:ext cx="10515600" cy="152812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DESTACA LA CALIDAD DEL PRODUCTO COMO UNA DE LAS PRINCIPALES CARACTERÍSTICAS QUE GENERA ESA IMAGEN DE LA MARCA FLUOCARDENT</a:t>
            </a:r>
            <a:br>
              <a:rPr lang="es-ES_tradnl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_tradnl" sz="2400" b="1" dirty="0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02D283-866A-EA89-A5D3-FA68E5F6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601" y="1319882"/>
            <a:ext cx="8334797" cy="48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7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¿Aporta algo que esté la marca de JGB en la campaña?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pasaría si no estuviera la marca JGB en la campaña? </a:t>
            </a:r>
            <a:r>
              <a:rPr lang="es-CO" dirty="0">
                <a:effectLst/>
              </a:rPr>
              <a:t>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8F965D1-6809-8E11-1E11-2B8B68CBC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61"/>
          <a:stretch/>
        </p:blipFill>
        <p:spPr>
          <a:xfrm>
            <a:off x="-1" y="0"/>
            <a:ext cx="10105575" cy="5625296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F1306D68-B53D-6A34-3CFC-FB43DC6BA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513825"/>
              </p:ext>
            </p:extLst>
          </p:nvPr>
        </p:nvGraphicFramePr>
        <p:xfrm>
          <a:off x="6273478" y="4066773"/>
          <a:ext cx="5754422" cy="1916466"/>
        </p:xfrm>
        <a:graphic>
          <a:graphicData uri="http://schemas.openxmlformats.org/drawingml/2006/table">
            <a:tbl>
              <a:tblPr/>
              <a:tblGrid>
                <a:gridCol w="5057901">
                  <a:extLst>
                    <a:ext uri="{9D8B030D-6E8A-4147-A177-3AD203B41FA5}">
                      <a16:colId xmlns:a16="http://schemas.microsoft.com/office/drawing/2014/main" val="5356412"/>
                    </a:ext>
                  </a:extLst>
                </a:gridCol>
                <a:gridCol w="696521">
                  <a:extLst>
                    <a:ext uri="{9D8B030D-6E8A-4147-A177-3AD203B41FA5}">
                      <a16:colId xmlns:a16="http://schemas.microsoft.com/office/drawing/2014/main" val="3046108361"/>
                    </a:ext>
                  </a:extLst>
                </a:gridCol>
              </a:tblGrid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campaña no sería tan efectiva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552555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 campaña perdería credibilidad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19,%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733627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sentiría menos confiado/a en el producto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854028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afectaría mi percepción de la campaña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18,8%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497935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notaría una gran diferencia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742160"/>
                  </a:ext>
                </a:extLst>
              </a:tr>
              <a:tr h="31941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Perdería Fluocardent porque es menos conocida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79088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FA756A08-4900-0979-98CF-B9F7A68D1E9C}"/>
              </a:ext>
            </a:extLst>
          </p:cNvPr>
          <p:cNvSpPr txBox="1"/>
          <p:nvPr/>
        </p:nvSpPr>
        <p:spPr>
          <a:xfrm>
            <a:off x="6273478" y="3326679"/>
            <a:ext cx="5754422" cy="646331"/>
          </a:xfrm>
          <a:prstGeom prst="rect">
            <a:avLst/>
          </a:prstGeom>
          <a:noFill/>
          <a:ln w="19050">
            <a:solidFill>
              <a:srgbClr val="ED7161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/>
              <a:t>Si la marca JGB no hiciera parte de la campaña esta no tendría tanta credibilidad ni efectividad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3F98319-F6AB-7C6F-36D6-39731D863A53}"/>
              </a:ext>
            </a:extLst>
          </p:cNvPr>
          <p:cNvSpPr txBox="1"/>
          <p:nvPr/>
        </p:nvSpPr>
        <p:spPr>
          <a:xfrm>
            <a:off x="3642417" y="332989"/>
            <a:ext cx="5754422" cy="2308324"/>
          </a:xfrm>
          <a:prstGeom prst="rect">
            <a:avLst/>
          </a:prstGeom>
          <a:noFill/>
          <a:ln w="19050">
            <a:solidFill>
              <a:srgbClr val="ED7161"/>
            </a:solidFill>
          </a:ln>
        </p:spPr>
        <p:txBody>
          <a:bodyPr wrap="square" rtlCol="0">
            <a:spAutoFit/>
          </a:bodyPr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7220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palabras clave o frases cree que podrían incluirse en los mensajes de Fluocardent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para captar su atención?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4B9740F-1BB0-18AB-DFEC-E28AB49C7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79"/>
          <a:stretch/>
        </p:blipFill>
        <p:spPr>
          <a:xfrm>
            <a:off x="-1" y="-1"/>
            <a:ext cx="10926702" cy="5514361"/>
          </a:xfrm>
          <a:prstGeom prst="rect">
            <a:avLst/>
          </a:prstGeom>
        </p:spPr>
      </p:pic>
      <p:sp>
        <p:nvSpPr>
          <p:cNvPr id="8" name="Google Shape;188;p8">
            <a:extLst>
              <a:ext uri="{FF2B5EF4-FFF2-40B4-BE49-F238E27FC236}">
                <a16:creationId xmlns:a16="http://schemas.microsoft.com/office/drawing/2014/main" id="{CC7A7F99-B517-A430-5B7F-CA9514E7DA8B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" name="Google Shape;60;p1">
            <a:extLst>
              <a:ext uri="{FF2B5EF4-FFF2-40B4-BE49-F238E27FC236}">
                <a16:creationId xmlns:a16="http://schemas.microsoft.com/office/drawing/2014/main" id="{9BE1C8F6-C166-CED9-EAD2-26D1399FDF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343B5FF-DDA3-6AD4-22BF-B09D43EC8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423"/>
          <a:stretch/>
        </p:blipFill>
        <p:spPr>
          <a:xfrm>
            <a:off x="-1" y="5643343"/>
            <a:ext cx="10590835" cy="528857"/>
          </a:xfrm>
          <a:prstGeom prst="rect">
            <a:avLst/>
          </a:prstGeom>
        </p:spPr>
      </p:pic>
      <p:pic>
        <p:nvPicPr>
          <p:cNvPr id="16" name="Picture 4" descr="Fluocardent_bo">
            <a:extLst>
              <a:ext uri="{FF2B5EF4-FFF2-40B4-BE49-F238E27FC236}">
                <a16:creationId xmlns:a16="http://schemas.microsoft.com/office/drawing/2014/main" id="{19987208-C183-EF3E-7FF1-D149FA0E4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395" y="2245855"/>
            <a:ext cx="3268505" cy="326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94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5. COMUNICACIÓN Y PUBLICIDAD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316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 los siguientes medios de comunicación ¿cuál usa con mayor frecuencia? </a:t>
            </a:r>
          </a:p>
          <a:p>
            <a:r>
              <a:rPr lang="es-CO" sz="18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¿En qué redes sociales tienes una cuenta activa?</a:t>
            </a:r>
            <a:endParaRPr lang="es-CO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1" name="Google Shape;118;p4">
            <a:extLst>
              <a:ext uri="{FF2B5EF4-FFF2-40B4-BE49-F238E27FC236}">
                <a16:creationId xmlns:a16="http://schemas.microsoft.com/office/drawing/2014/main" id="{F9BE9EC6-7887-F328-3FCE-356F2904E6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19" y="2003842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22;p4">
            <a:extLst>
              <a:ext uri="{FF2B5EF4-FFF2-40B4-BE49-F238E27FC236}">
                <a16:creationId xmlns:a16="http://schemas.microsoft.com/office/drawing/2014/main" id="{42268E8B-3EE8-5B03-976B-CBB9D8D937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9919" y="4046842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23;p4">
            <a:extLst>
              <a:ext uri="{FF2B5EF4-FFF2-40B4-BE49-F238E27FC236}">
                <a16:creationId xmlns:a16="http://schemas.microsoft.com/office/drawing/2014/main" id="{D8C9A8C0-AFE1-755F-E32A-D696CD6EB2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919" y="3132442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4;p4">
            <a:extLst>
              <a:ext uri="{FF2B5EF4-FFF2-40B4-BE49-F238E27FC236}">
                <a16:creationId xmlns:a16="http://schemas.microsoft.com/office/drawing/2014/main" id="{5DB80C29-6D68-45F3-48B6-F3D89FCD130B}"/>
              </a:ext>
            </a:extLst>
          </p:cNvPr>
          <p:cNvSpPr txBox="1"/>
          <p:nvPr/>
        </p:nvSpPr>
        <p:spPr>
          <a:xfrm>
            <a:off x="1717519" y="2247371"/>
            <a:ext cx="1250066" cy="284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70%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26.3%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3.6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125;p4">
            <a:extLst>
              <a:ext uri="{FF2B5EF4-FFF2-40B4-BE49-F238E27FC236}">
                <a16:creationId xmlns:a16="http://schemas.microsoft.com/office/drawing/2014/main" id="{FA4FC7DB-6D8E-E882-6841-38BC3BC8E6C0}"/>
              </a:ext>
            </a:extLst>
          </p:cNvPr>
          <p:cNvSpPr txBox="1"/>
          <p:nvPr/>
        </p:nvSpPr>
        <p:spPr>
          <a:xfrm>
            <a:off x="169414" y="901431"/>
            <a:ext cx="3735719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ea typeface="Poppins"/>
                <a:cs typeface="Poppins"/>
                <a:sym typeface="Poppins"/>
              </a:rPr>
              <a:t>Medios de comunicación de mayor uso:</a:t>
            </a:r>
            <a:endParaRPr sz="2400" b="1" dirty="0">
              <a:ea typeface="Poppins"/>
              <a:cs typeface="Poppins"/>
              <a:sym typeface="Poppins"/>
            </a:endParaRPr>
          </a:p>
        </p:txBody>
      </p:sp>
      <p:pic>
        <p:nvPicPr>
          <p:cNvPr id="28" name="Google Shape;112;p4">
            <a:extLst>
              <a:ext uri="{FF2B5EF4-FFF2-40B4-BE49-F238E27FC236}">
                <a16:creationId xmlns:a16="http://schemas.microsoft.com/office/drawing/2014/main" id="{B1E8BBF2-D8B2-5613-D3A7-9F3DB5D72D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8875" y="18435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13;p4">
            <a:extLst>
              <a:ext uri="{FF2B5EF4-FFF2-40B4-BE49-F238E27FC236}">
                <a16:creationId xmlns:a16="http://schemas.microsoft.com/office/drawing/2014/main" id="{58E6238B-9BF8-EC2B-786E-3864D91BF6C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88875" y="278428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14;p4">
            <a:extLst>
              <a:ext uri="{FF2B5EF4-FFF2-40B4-BE49-F238E27FC236}">
                <a16:creationId xmlns:a16="http://schemas.microsoft.com/office/drawing/2014/main" id="{D903C4F1-ADB4-331C-4A8F-3CD2F502BD1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78875" y="372505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16;p4">
            <a:extLst>
              <a:ext uri="{FF2B5EF4-FFF2-40B4-BE49-F238E27FC236}">
                <a16:creationId xmlns:a16="http://schemas.microsoft.com/office/drawing/2014/main" id="{A9E93E36-A95B-72FB-C02C-B7716923071E}"/>
              </a:ext>
            </a:extLst>
          </p:cNvPr>
          <p:cNvSpPr txBox="1"/>
          <p:nvPr/>
        </p:nvSpPr>
        <p:spPr>
          <a:xfrm>
            <a:off x="5658756" y="1970372"/>
            <a:ext cx="1250065" cy="312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latin typeface="Poppins"/>
                <a:ea typeface="Poppins"/>
                <a:cs typeface="Poppins"/>
                <a:sym typeface="Poppins"/>
              </a:rPr>
              <a:t>84%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80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61%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33%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126;p4">
            <a:extLst>
              <a:ext uri="{FF2B5EF4-FFF2-40B4-BE49-F238E27FC236}">
                <a16:creationId xmlns:a16="http://schemas.microsoft.com/office/drawing/2014/main" id="{3E3C70FB-63EE-1505-2940-498E09DC98F6}"/>
              </a:ext>
            </a:extLst>
          </p:cNvPr>
          <p:cNvSpPr txBox="1"/>
          <p:nvPr/>
        </p:nvSpPr>
        <p:spPr>
          <a:xfrm>
            <a:off x="4006615" y="902530"/>
            <a:ext cx="3735718" cy="6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ea typeface="Poppins"/>
                <a:cs typeface="Poppins"/>
                <a:sym typeface="Poppins"/>
              </a:rPr>
              <a:t>Redes sociales activas:</a:t>
            </a:r>
            <a:endParaRPr sz="2400" dirty="0">
              <a:ea typeface="Poppins"/>
              <a:cs typeface="Poppins"/>
              <a:sym typeface="Poppin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F52317AD-408D-F202-67DD-D032160C2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237" y="4488792"/>
            <a:ext cx="531638" cy="531638"/>
          </a:xfrm>
          <a:prstGeom prst="rect">
            <a:avLst/>
          </a:prstGeom>
        </p:spPr>
      </p:pic>
      <p:sp>
        <p:nvSpPr>
          <p:cNvPr id="36" name="Google Shape;126;p4">
            <a:extLst>
              <a:ext uri="{FF2B5EF4-FFF2-40B4-BE49-F238E27FC236}">
                <a16:creationId xmlns:a16="http://schemas.microsoft.com/office/drawing/2014/main" id="{BD52DDB6-1896-E2AF-7FFD-020DB2F7D8F5}"/>
              </a:ext>
            </a:extLst>
          </p:cNvPr>
          <p:cNvSpPr txBox="1"/>
          <p:nvPr/>
        </p:nvSpPr>
        <p:spPr>
          <a:xfrm>
            <a:off x="7843816" y="900011"/>
            <a:ext cx="3735718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ea typeface="Poppins"/>
                <a:cs typeface="Poppins"/>
                <a:sym typeface="Poppins"/>
              </a:rPr>
              <a:t>Redes sociales que usa con mayor frecuencia:</a:t>
            </a:r>
            <a:endParaRPr sz="2400" dirty="0">
              <a:ea typeface="Poppins"/>
              <a:cs typeface="Poppins"/>
              <a:sym typeface="Poppins"/>
            </a:endParaRPr>
          </a:p>
        </p:txBody>
      </p:sp>
      <p:pic>
        <p:nvPicPr>
          <p:cNvPr id="37" name="Google Shape;112;p4">
            <a:extLst>
              <a:ext uri="{FF2B5EF4-FFF2-40B4-BE49-F238E27FC236}">
                <a16:creationId xmlns:a16="http://schemas.microsoft.com/office/drawing/2014/main" id="{DA15318F-E67D-223E-E6E8-277C2B67A0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31749" y="184352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3;p4">
            <a:extLst>
              <a:ext uri="{FF2B5EF4-FFF2-40B4-BE49-F238E27FC236}">
                <a16:creationId xmlns:a16="http://schemas.microsoft.com/office/drawing/2014/main" id="{6CE1D55A-0107-18BE-2E4C-798FBA30DC4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31749" y="2784287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4;p4">
            <a:extLst>
              <a:ext uri="{FF2B5EF4-FFF2-40B4-BE49-F238E27FC236}">
                <a16:creationId xmlns:a16="http://schemas.microsoft.com/office/drawing/2014/main" id="{B7DDA4F6-115F-D88D-B31E-37218165CFD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21749" y="3725050"/>
            <a:ext cx="540000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16;p4">
            <a:extLst>
              <a:ext uri="{FF2B5EF4-FFF2-40B4-BE49-F238E27FC236}">
                <a16:creationId xmlns:a16="http://schemas.microsoft.com/office/drawing/2014/main" id="{61974CEB-53A8-D792-7111-2098F825C1AE}"/>
              </a:ext>
            </a:extLst>
          </p:cNvPr>
          <p:cNvSpPr txBox="1"/>
          <p:nvPr/>
        </p:nvSpPr>
        <p:spPr>
          <a:xfrm>
            <a:off x="9501630" y="1970372"/>
            <a:ext cx="1250065" cy="312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latin typeface="Poppins"/>
                <a:ea typeface="Poppins"/>
                <a:cs typeface="Poppins"/>
                <a:sym typeface="Poppins"/>
              </a:rPr>
              <a:t>40%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35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19%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1335E50A-0BEA-E2F5-9FE1-2EAF2758E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0111" y="4488792"/>
            <a:ext cx="531638" cy="5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4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¿Qué te gustaría encontrar en un portal relacionado con productos para la salud oral? </a:t>
            </a:r>
            <a:endParaRPr lang="es-ES_tradnl" dirty="0"/>
          </a:p>
        </p:txBody>
      </p:sp>
      <p:sp>
        <p:nvSpPr>
          <p:cNvPr id="6" name="Google Shape;79;p2">
            <a:extLst>
              <a:ext uri="{FF2B5EF4-FFF2-40B4-BE49-F238E27FC236}">
                <a16:creationId xmlns:a16="http://schemas.microsoft.com/office/drawing/2014/main" id="{4C98903F-EBC1-060F-1F74-D651602C4D28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DD3B89-E18C-AD3D-0417-9C5E1437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67686" cy="6152252"/>
          </a:xfrm>
          <a:prstGeom prst="rect">
            <a:avLst/>
          </a:prstGeom>
        </p:spPr>
      </p:pic>
      <p:sp>
        <p:nvSpPr>
          <p:cNvPr id="8" name="Google Shape;188;p8">
            <a:extLst>
              <a:ext uri="{FF2B5EF4-FFF2-40B4-BE49-F238E27FC236}">
                <a16:creationId xmlns:a16="http://schemas.microsoft.com/office/drawing/2014/main" id="{3746ECF0-02EE-F4A2-B388-3A63335EFF98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" name="Google Shape;60;p1">
            <a:extLst>
              <a:ext uri="{FF2B5EF4-FFF2-40B4-BE49-F238E27FC236}">
                <a16:creationId xmlns:a16="http://schemas.microsoft.com/office/drawing/2014/main" id="{C18171B5-1536-E50A-5AF2-FB47A3E804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997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634948"/>
            <a:ext cx="273051" cy="24668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06DFA51-8DDE-F0DE-36B3-14C34515EBC8}"/>
              </a:ext>
            </a:extLst>
          </p:cNvPr>
          <p:cNvSpPr txBox="1">
            <a:spLocks/>
          </p:cNvSpPr>
          <p:nvPr/>
        </p:nvSpPr>
        <p:spPr>
          <a:xfrm>
            <a:off x="421296" y="412665"/>
            <a:ext cx="3498070" cy="324493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4800" b="1" dirty="0">
                <a:solidFill>
                  <a:srgbClr val="262626"/>
                </a:solidFill>
              </a:rPr>
              <a:t>Gracias</a:t>
            </a:r>
            <a:r>
              <a:rPr lang="es-ES_tradnl" sz="2800" dirty="0">
                <a:solidFill>
                  <a:srgbClr val="262626"/>
                </a:solidFill>
              </a:rPr>
              <a:t> </a:t>
            </a:r>
          </a:p>
        </p:txBody>
      </p:sp>
      <p:pic>
        <p:nvPicPr>
          <p:cNvPr id="6" name="Picture 12" descr="Fluocardent de JGB: Razones para sonreír todos los días">
            <a:extLst>
              <a:ext uri="{FF2B5EF4-FFF2-40B4-BE49-F238E27FC236}">
                <a16:creationId xmlns:a16="http://schemas.microsoft.com/office/drawing/2014/main" id="{C4F31989-10E1-F4C7-A396-FE85CF34F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14" y="907762"/>
            <a:ext cx="2655004" cy="7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43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C5C6DF83-CFE3-1B74-2E3D-9F6FCF4A8819}"/>
              </a:ext>
            </a:extLst>
          </p:cNvPr>
          <p:cNvSpPr txBox="1"/>
          <p:nvPr/>
        </p:nvSpPr>
        <p:spPr>
          <a:xfrm>
            <a:off x="10679700" y="6361200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Perfil Socioeconómico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94CE672-5CEF-75F0-0BC6-03655DA140F9}"/>
              </a:ext>
            </a:extLst>
          </p:cNvPr>
          <p:cNvSpPr txBox="1"/>
          <p:nvPr/>
        </p:nvSpPr>
        <p:spPr>
          <a:xfrm>
            <a:off x="8448555" y="1306368"/>
            <a:ext cx="2905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CIUDADES PARTICIPANTES</a:t>
            </a:r>
          </a:p>
          <a:p>
            <a:r>
              <a:rPr lang="es-ES_tradnl" sz="1600" b="1" dirty="0"/>
              <a:t>Bogotá, D.C. 	49.22%</a:t>
            </a:r>
          </a:p>
          <a:p>
            <a:r>
              <a:rPr lang="es-ES_tradnl" sz="1600" dirty="0"/>
              <a:t>Medellín 		21.61%</a:t>
            </a:r>
          </a:p>
          <a:p>
            <a:r>
              <a:rPr lang="es-ES_tradnl" sz="1600" dirty="0"/>
              <a:t>Cali 		17.45%</a:t>
            </a:r>
          </a:p>
          <a:p>
            <a:r>
              <a:rPr lang="es-ES_tradnl" sz="1600" dirty="0"/>
              <a:t>Barranquilla 	11.72%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CCCDB9F-0053-2723-98F8-79782C86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103" y="1260677"/>
            <a:ext cx="5100524" cy="510052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849D63C-C9EF-76E9-1056-98F52FC0F6EB}"/>
              </a:ext>
            </a:extLst>
          </p:cNvPr>
          <p:cNvSpPr txBox="1"/>
          <p:nvPr/>
        </p:nvSpPr>
        <p:spPr>
          <a:xfrm>
            <a:off x="7776776" y="4050210"/>
            <a:ext cx="2754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NIVEL SOCIO ECONÓMICO</a:t>
            </a:r>
          </a:p>
          <a:p>
            <a:r>
              <a:rPr lang="es-ES_tradnl" sz="1600" dirty="0"/>
              <a:t>Estrato 2.	31.51%</a:t>
            </a:r>
          </a:p>
          <a:p>
            <a:r>
              <a:rPr lang="es-ES_tradnl" sz="1600" b="1" dirty="0"/>
              <a:t>Estrato 3. 	41.15%</a:t>
            </a:r>
          </a:p>
          <a:p>
            <a:r>
              <a:rPr lang="es-ES_tradnl" sz="1600" dirty="0"/>
              <a:t>Estrato 4.	23.18%</a:t>
            </a:r>
          </a:p>
          <a:p>
            <a:r>
              <a:rPr lang="es-ES_tradnl" sz="1600" dirty="0"/>
              <a:t>Estrato 5.	4.15%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13B8277-F55A-E8D7-AD5B-B242B4F9B59C}"/>
              </a:ext>
            </a:extLst>
          </p:cNvPr>
          <p:cNvSpPr txBox="1"/>
          <p:nvPr/>
        </p:nvSpPr>
        <p:spPr>
          <a:xfrm>
            <a:off x="514105" y="1690688"/>
            <a:ext cx="2314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GENERO</a:t>
            </a:r>
          </a:p>
          <a:p>
            <a:r>
              <a:rPr lang="es-ES_tradnl" sz="1600" b="1" dirty="0"/>
              <a:t>Mujer 	60%</a:t>
            </a:r>
          </a:p>
          <a:p>
            <a:r>
              <a:rPr lang="es-ES_tradnl" sz="1600" dirty="0"/>
              <a:t>Hombre 	40%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83878F3-BBFD-0733-D65A-0976244E949F}"/>
              </a:ext>
            </a:extLst>
          </p:cNvPr>
          <p:cNvSpPr txBox="1"/>
          <p:nvPr/>
        </p:nvSpPr>
        <p:spPr>
          <a:xfrm>
            <a:off x="363635" y="3808333"/>
            <a:ext cx="2314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dirty="0">
                <a:solidFill>
                  <a:srgbClr val="1F37B2"/>
                </a:solidFill>
              </a:rPr>
              <a:t>RANGO DE EDADES</a:t>
            </a:r>
          </a:p>
          <a:p>
            <a:r>
              <a:rPr lang="es-ES_tradnl" sz="1600" dirty="0"/>
              <a:t>18 - 24 	11.45%</a:t>
            </a:r>
          </a:p>
          <a:p>
            <a:r>
              <a:rPr lang="es-ES_tradnl" sz="1600" b="1" dirty="0"/>
              <a:t>25 - 35 	47.13%</a:t>
            </a:r>
          </a:p>
          <a:p>
            <a:r>
              <a:rPr lang="es-ES_tradnl" sz="1600" dirty="0"/>
              <a:t>36 - 45 	41.40%</a:t>
            </a:r>
          </a:p>
        </p:txBody>
      </p:sp>
      <p:cxnSp>
        <p:nvCxnSpPr>
          <p:cNvPr id="26" name="Conector curvado 25">
            <a:extLst>
              <a:ext uri="{FF2B5EF4-FFF2-40B4-BE49-F238E27FC236}">
                <a16:creationId xmlns:a16="http://schemas.microsoft.com/office/drawing/2014/main" id="{059EA5F0-DDD4-2540-E598-B47071F7F105}"/>
              </a:ext>
            </a:extLst>
          </p:cNvPr>
          <p:cNvCxnSpPr>
            <a:cxnSpLocks/>
          </p:cNvCxnSpPr>
          <p:nvPr/>
        </p:nvCxnSpPr>
        <p:spPr>
          <a:xfrm rot="10800000">
            <a:off x="2418680" y="2106187"/>
            <a:ext cx="1204197" cy="477929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ector curvado 26">
            <a:extLst>
              <a:ext uri="{FF2B5EF4-FFF2-40B4-BE49-F238E27FC236}">
                <a16:creationId xmlns:a16="http://schemas.microsoft.com/office/drawing/2014/main" id="{CD394520-8E34-7E3D-0CE5-ED02E4EF1EFC}"/>
              </a:ext>
            </a:extLst>
          </p:cNvPr>
          <p:cNvCxnSpPr>
            <a:cxnSpLocks/>
          </p:cNvCxnSpPr>
          <p:nvPr/>
        </p:nvCxnSpPr>
        <p:spPr>
          <a:xfrm rot="10800000">
            <a:off x="2374515" y="4400329"/>
            <a:ext cx="1340959" cy="566927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ector curvado 27">
            <a:extLst>
              <a:ext uri="{FF2B5EF4-FFF2-40B4-BE49-F238E27FC236}">
                <a16:creationId xmlns:a16="http://schemas.microsoft.com/office/drawing/2014/main" id="{ADFDE091-9A17-2B82-9F6D-0E903A5775ED}"/>
              </a:ext>
            </a:extLst>
          </p:cNvPr>
          <p:cNvCxnSpPr>
            <a:cxnSpLocks/>
          </p:cNvCxnSpPr>
          <p:nvPr/>
        </p:nvCxnSpPr>
        <p:spPr>
          <a:xfrm flipV="1">
            <a:off x="6277582" y="4707029"/>
            <a:ext cx="1305501" cy="520452"/>
          </a:xfrm>
          <a:prstGeom prst="curvedConnector3">
            <a:avLst>
              <a:gd name="adj1" fmla="val 42907"/>
            </a:avLst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6A5A9176-DF2B-7B22-C2C7-3AD0D618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065" y="1831801"/>
            <a:ext cx="2491849" cy="1419857"/>
          </a:xfrm>
          <a:prstGeom prst="rect">
            <a:avLst/>
          </a:prstGeom>
        </p:spPr>
      </p:pic>
      <p:cxnSp>
        <p:nvCxnSpPr>
          <p:cNvPr id="30" name="Conector curvado 29">
            <a:extLst>
              <a:ext uri="{FF2B5EF4-FFF2-40B4-BE49-F238E27FC236}">
                <a16:creationId xmlns:a16="http://schemas.microsoft.com/office/drawing/2014/main" id="{7AC8E3FF-E880-1379-C15A-080A2B8915A9}"/>
              </a:ext>
            </a:extLst>
          </p:cNvPr>
          <p:cNvCxnSpPr>
            <a:cxnSpLocks/>
          </p:cNvCxnSpPr>
          <p:nvPr/>
        </p:nvCxnSpPr>
        <p:spPr>
          <a:xfrm flipV="1">
            <a:off x="6848864" y="1968087"/>
            <a:ext cx="1468439" cy="724085"/>
          </a:xfrm>
          <a:prstGeom prst="curvedConnector3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89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30B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1"/>
          <p:cNvSpPr/>
          <p:nvPr/>
        </p:nvSpPr>
        <p:spPr>
          <a:xfrm>
            <a:off x="0" y="962199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32280" y="1016049"/>
            <a:ext cx="7338425" cy="1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/>
            <a:r>
              <a:rPr lang="es-CO" sz="4400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2. VARIABLES DIAGNOSTICO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74A235-404E-0270-15CC-9E2195B4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99" y="5803153"/>
            <a:ext cx="4557450" cy="957114"/>
          </a:xfrm>
          <a:prstGeom prst="rect">
            <a:avLst/>
          </a:prstGeom>
        </p:spPr>
      </p:pic>
      <p:pic>
        <p:nvPicPr>
          <p:cNvPr id="5" name="Google Shape;52;g220504e966d_0_1">
            <a:extLst>
              <a:ext uri="{FF2B5EF4-FFF2-40B4-BE49-F238E27FC236}">
                <a16:creationId xmlns:a16="http://schemas.microsoft.com/office/drawing/2014/main" id="{53A5F2EC-2EEF-73D2-9CC8-457B5EA3F1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1" y="6118085"/>
            <a:ext cx="4127576" cy="32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63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</a:pPr>
            <a:r>
              <a:rPr lang="es-CO" sz="1100" dirty="0">
                <a:effectLst/>
                <a:latin typeface="Aptos" panose="020B0004020202020204" pitchFamily="34" charset="0"/>
                <a:ea typeface="Arial" panose="020B0604020202020204" pitchFamily="34" charset="0"/>
              </a:rPr>
              <a:t>En los últimos 3 meses recuerdas haber visto u oído publicidad de marcas de crema dental en televisión, ¿radio, vallas, periódicos, revistas, paraderos de buses o cualquier otro medio? </a:t>
            </a:r>
          </a:p>
          <a:p>
            <a:pPr lvl="0">
              <a:lnSpc>
                <a:spcPct val="115000"/>
              </a:lnSpc>
            </a:pPr>
            <a:r>
              <a:rPr lang="es-CO" sz="11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¿De qué marcas de crema dental recuerdas haber visto u oído publicidad en los últimos 6 meses? </a:t>
            </a:r>
            <a:endParaRPr lang="es-CO" sz="11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7" name="Google Shape;79;p2">
            <a:extLst>
              <a:ext uri="{FF2B5EF4-FFF2-40B4-BE49-F238E27FC236}">
                <a16:creationId xmlns:a16="http://schemas.microsoft.com/office/drawing/2014/main" id="{C5C6DF83-CFE3-1B74-2E3D-9F6FCF4A8819}"/>
              </a:ext>
            </a:extLst>
          </p:cNvPr>
          <p:cNvSpPr txBox="1"/>
          <p:nvPr/>
        </p:nvSpPr>
        <p:spPr>
          <a:xfrm>
            <a:off x="10679700" y="5802909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RECORDACIÓN PUBLICITARIA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FE35F0D5-21F0-BAAF-B25D-BE90E8C6E5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CEE43726-0935-3C49-EF95-784A4BAD5735}"/>
              </a:ext>
            </a:extLst>
          </p:cNvPr>
          <p:cNvSpPr/>
          <p:nvPr/>
        </p:nvSpPr>
        <p:spPr>
          <a:xfrm>
            <a:off x="7664695" y="1812800"/>
            <a:ext cx="3794242" cy="3098015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4B20892-6FF1-13A8-CF60-476D136D6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68527"/>
              </p:ext>
            </p:extLst>
          </p:nvPr>
        </p:nvGraphicFramePr>
        <p:xfrm>
          <a:off x="7941731" y="2388352"/>
          <a:ext cx="3240170" cy="1946910"/>
        </p:xfrm>
        <a:graphic>
          <a:graphicData uri="http://schemas.openxmlformats.org/drawingml/2006/table">
            <a:tbl>
              <a:tblPr/>
              <a:tblGrid>
                <a:gridCol w="1695084">
                  <a:extLst>
                    <a:ext uri="{9D8B030D-6E8A-4147-A177-3AD203B41FA5}">
                      <a16:colId xmlns:a16="http://schemas.microsoft.com/office/drawing/2014/main" val="83225750"/>
                    </a:ext>
                  </a:extLst>
                </a:gridCol>
                <a:gridCol w="1545086">
                  <a:extLst>
                    <a:ext uri="{9D8B030D-6E8A-4147-A177-3AD203B41FA5}">
                      <a16:colId xmlns:a16="http://schemas.microsoft.com/office/drawing/2014/main" val="3010910845"/>
                    </a:ext>
                  </a:extLst>
                </a:gridCol>
              </a:tblGrid>
              <a:tr h="34950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69679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Colgate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51,68%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829995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Oral-B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383173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Sensodyne</a:t>
                      </a:r>
                      <a:endParaRPr lang="es-CO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795572"/>
                  </a:ext>
                </a:extLst>
              </a:tr>
              <a:tr h="28469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rgbClr val="1F37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Fluocardent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1" i="0" u="none" strike="noStrike" kern="1200" dirty="0">
                          <a:solidFill>
                            <a:srgbClr val="1F37B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156686"/>
                  </a:ext>
                </a:extLst>
              </a:tr>
              <a:tr h="29889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Fortident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s-CO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998632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DE495533-7CD5-C9E8-8E40-D63C138C79DA}"/>
              </a:ext>
            </a:extLst>
          </p:cNvPr>
          <p:cNvSpPr txBox="1"/>
          <p:nvPr/>
        </p:nvSpPr>
        <p:spPr>
          <a:xfrm>
            <a:off x="514105" y="1659285"/>
            <a:ext cx="58245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4400" b="1" dirty="0">
                <a:latin typeface="+mj-lt"/>
              </a:rPr>
              <a:t>El </a:t>
            </a:r>
            <a:r>
              <a:rPr lang="es-ES_tradnl" sz="4800" b="1" dirty="0">
                <a:solidFill>
                  <a:srgbClr val="FF0000"/>
                </a:solidFill>
                <a:latin typeface="+mj-lt"/>
              </a:rPr>
              <a:t>84.11% </a:t>
            </a:r>
            <a:r>
              <a:rPr lang="es-ES_tradnl" sz="4400" b="1" dirty="0">
                <a:latin typeface="+mj-lt"/>
              </a:rPr>
              <a:t>de la población encuestada recuerda haber visto Publicidad de marcas de crema dental.</a:t>
            </a:r>
          </a:p>
        </p:txBody>
      </p:sp>
    </p:spTree>
    <p:extLst>
      <p:ext uri="{BB962C8B-B14F-4D97-AF65-F5344CB8AC3E}">
        <p14:creationId xmlns:p14="http://schemas.microsoft.com/office/powerpoint/2010/main" val="330503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¿De estas marcas de crema dental cuales conoces o has oído nombrar?</a:t>
            </a:r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marca de crema dental has comprado en los últimos 3 meses?</a:t>
            </a:r>
            <a:r>
              <a:rPr lang="es-CO" dirty="0">
                <a:effectLst/>
              </a:rPr>
              <a:t>  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CONOCIMIENTO DE MARCA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2EC577F-E74B-CB07-749F-5C7A59FF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465"/>
            <a:ext cx="8567402" cy="4987735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6BAE6CF5-897F-E40D-729D-BA4A5559E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63029"/>
              </p:ext>
            </p:extLst>
          </p:nvPr>
        </p:nvGraphicFramePr>
        <p:xfrm>
          <a:off x="8599990" y="1958340"/>
          <a:ext cx="3592010" cy="2575560"/>
        </p:xfrm>
        <a:graphic>
          <a:graphicData uri="http://schemas.openxmlformats.org/drawingml/2006/table">
            <a:tbl>
              <a:tblPr/>
              <a:tblGrid>
                <a:gridCol w="1679417">
                  <a:extLst>
                    <a:ext uri="{9D8B030D-6E8A-4147-A177-3AD203B41FA5}">
                      <a16:colId xmlns:a16="http://schemas.microsoft.com/office/drawing/2014/main" val="2907356721"/>
                    </a:ext>
                  </a:extLst>
                </a:gridCol>
                <a:gridCol w="1912593">
                  <a:extLst>
                    <a:ext uri="{9D8B030D-6E8A-4147-A177-3AD203B41FA5}">
                      <a16:colId xmlns:a16="http://schemas.microsoft.com/office/drawing/2014/main" val="1862776690"/>
                    </a:ext>
                  </a:extLst>
                </a:gridCol>
              </a:tblGrid>
              <a:tr h="307342"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Categoria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064839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Colgate 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92%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261241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Oral-B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18150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1" i="0" u="none" strike="noStrike" dirty="0">
                          <a:solidFill>
                            <a:srgbClr val="1F37B2"/>
                          </a:solidFill>
                          <a:effectLst/>
                          <a:latin typeface="Helvetica Neue" panose="02000503000000020004" pitchFamily="2" charset="0"/>
                        </a:rPr>
                        <a:t>Fluocardent 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1F37B2"/>
                          </a:solidFill>
                          <a:effectLst/>
                          <a:latin typeface="Helvetica Neue" panose="02000503000000020004" pitchFamily="2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242438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Fortident 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092324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Sensodyne</a:t>
                      </a:r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551175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Bucarine</a:t>
                      </a:r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956281"/>
                  </a:ext>
                </a:extLst>
              </a:tr>
              <a:tr h="307342">
                <a:tc>
                  <a:txBody>
                    <a:bodyPr/>
                    <a:lstStyle/>
                    <a:p>
                      <a:pPr algn="l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Cristal ice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447510"/>
                  </a:ext>
                </a:extLst>
              </a:tr>
            </a:tbl>
          </a:graphicData>
        </a:graphic>
      </p:graphicFrame>
      <p:sp>
        <p:nvSpPr>
          <p:cNvPr id="12" name="Google Shape;79;p2">
            <a:extLst>
              <a:ext uri="{FF2B5EF4-FFF2-40B4-BE49-F238E27FC236}">
                <a16:creationId xmlns:a16="http://schemas.microsoft.com/office/drawing/2014/main" id="{8363AA20-17ED-863A-839B-E2FD363299E3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284373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marca de crema dental compraste la última vez?</a:t>
            </a:r>
            <a:endParaRPr lang="es-ES_tradnl" dirty="0"/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CDADA4-57D6-58F8-E3BA-6A9B8D510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2"/>
          <a:stretch/>
        </p:blipFill>
        <p:spPr>
          <a:xfrm>
            <a:off x="625464" y="989716"/>
            <a:ext cx="9255955" cy="4997837"/>
          </a:xfrm>
          <a:prstGeom prst="rect">
            <a:avLst/>
          </a:prstGeom>
        </p:spPr>
      </p:pic>
      <p:sp>
        <p:nvSpPr>
          <p:cNvPr id="12" name="Google Shape;79;p2">
            <a:extLst>
              <a:ext uri="{FF2B5EF4-FFF2-40B4-BE49-F238E27FC236}">
                <a16:creationId xmlns:a16="http://schemas.microsoft.com/office/drawing/2014/main" id="{0BF7220B-0591-6241-D138-B78E8F07C1DF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B983BF1-B265-E737-6C56-BAB7BF25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MARCA USADA </a:t>
            </a:r>
          </a:p>
        </p:txBody>
      </p:sp>
    </p:spTree>
    <p:extLst>
      <p:ext uri="{BB962C8B-B14F-4D97-AF65-F5344CB8AC3E}">
        <p14:creationId xmlns:p14="http://schemas.microsoft.com/office/powerpoint/2010/main" val="406209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05B58D-5EC5-5BD8-6124-C0ABE0091F73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00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¿Por qué razón prefieres ese producto? </a:t>
            </a:r>
            <a:endParaRPr lang="es-ES_tradnl" dirty="0">
              <a:solidFill>
                <a:schemeClr val="bg1"/>
              </a:solidFill>
            </a:endParaRPr>
          </a:p>
          <a:p>
            <a:r>
              <a:rPr lang="es-CO" sz="1800" kern="0" dirty="0">
                <a:effectLst/>
                <a:latin typeface="Aptos" panose="020B00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¿Cuál marca de crema dental es tu preferida? </a:t>
            </a:r>
          </a:p>
        </p:txBody>
      </p:sp>
      <p:sp>
        <p:nvSpPr>
          <p:cNvPr id="5" name="Google Shape;188;p8">
            <a:extLst>
              <a:ext uri="{FF2B5EF4-FFF2-40B4-BE49-F238E27FC236}">
                <a16:creationId xmlns:a16="http://schemas.microsoft.com/office/drawing/2014/main" id="{D2790866-B152-F89F-F598-43A220E5A0CF}"/>
              </a:ext>
            </a:extLst>
          </p:cNvPr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97961CED-F2BC-571A-228E-F2822322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5" y="99299"/>
            <a:ext cx="10515600" cy="1325563"/>
          </a:xfrm>
        </p:spPr>
        <p:txBody>
          <a:bodyPr/>
          <a:lstStyle/>
          <a:p>
            <a:r>
              <a:rPr lang="es-ES_tradnl" b="1" dirty="0"/>
              <a:t>PREFERENCIA DE MARCA</a:t>
            </a:r>
          </a:p>
        </p:txBody>
      </p:sp>
      <p:pic>
        <p:nvPicPr>
          <p:cNvPr id="2" name="Google Shape;60;p1">
            <a:extLst>
              <a:ext uri="{FF2B5EF4-FFF2-40B4-BE49-F238E27FC236}">
                <a16:creationId xmlns:a16="http://schemas.microsoft.com/office/drawing/2014/main" id="{D540F342-099B-D6DE-B110-0620452151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730" r="24940" b="50556"/>
          <a:stretch/>
        </p:blipFill>
        <p:spPr>
          <a:xfrm>
            <a:off x="11090801" y="189000"/>
            <a:ext cx="937099" cy="5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9;p2">
            <a:extLst>
              <a:ext uri="{FF2B5EF4-FFF2-40B4-BE49-F238E27FC236}">
                <a16:creationId xmlns:a16="http://schemas.microsoft.com/office/drawing/2014/main" id="{A5AF3520-BB58-3D0D-50D5-A71D552659F5}"/>
              </a:ext>
            </a:extLst>
          </p:cNvPr>
          <p:cNvSpPr txBox="1"/>
          <p:nvPr/>
        </p:nvSpPr>
        <p:spPr>
          <a:xfrm>
            <a:off x="10679700" y="6359726"/>
            <a:ext cx="1348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bg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bg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2BE6B74-0AA3-A48C-B44D-1104F527C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7"/>
          <a:stretch/>
        </p:blipFill>
        <p:spPr>
          <a:xfrm>
            <a:off x="4606724" y="1038918"/>
            <a:ext cx="7585276" cy="5065743"/>
          </a:xfrm>
          <a:prstGeom prst="rect">
            <a:avLst/>
          </a:prstGeom>
        </p:spPr>
      </p:pic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69306730-EB2C-7086-9721-7F5036F22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279711"/>
              </p:ext>
            </p:extLst>
          </p:nvPr>
        </p:nvGraphicFramePr>
        <p:xfrm>
          <a:off x="83432" y="2460155"/>
          <a:ext cx="4815069" cy="1940894"/>
        </p:xfrm>
        <a:graphic>
          <a:graphicData uri="http://schemas.openxmlformats.org/drawingml/2006/table">
            <a:tbl>
              <a:tblPr/>
              <a:tblGrid>
                <a:gridCol w="3669175">
                  <a:extLst>
                    <a:ext uri="{9D8B030D-6E8A-4147-A177-3AD203B41FA5}">
                      <a16:colId xmlns:a16="http://schemas.microsoft.com/office/drawing/2014/main" val="4145139555"/>
                    </a:ext>
                  </a:extLst>
                </a:gridCol>
                <a:gridCol w="1145894">
                  <a:extLst>
                    <a:ext uri="{9D8B030D-6E8A-4147-A177-3AD203B41FA5}">
                      <a16:colId xmlns:a16="http://schemas.microsoft.com/office/drawing/2014/main" val="3459743142"/>
                    </a:ext>
                  </a:extLst>
                </a:gridCol>
              </a:tblGrid>
              <a:tr h="452429">
                <a:tc>
                  <a:txBody>
                    <a:bodyPr/>
                    <a:lstStyle/>
                    <a:p>
                      <a:pPr algn="l" fontAlgn="b"/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2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641396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una marca reconocida y confiable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034624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más efectiva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770951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ofrece más frescura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247089"/>
                  </a:ext>
                </a:extLst>
              </a:tr>
              <a:tr h="301155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 gusta el sabor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52,6%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911851"/>
                  </a:ext>
                </a:extLst>
              </a:tr>
              <a:tr h="19735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 la que limpia mejor mis dientes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40,9%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212211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A7FA66E1-3733-1644-6E37-9E6672E00DD7}"/>
              </a:ext>
            </a:extLst>
          </p:cNvPr>
          <p:cNvSpPr txBox="1"/>
          <p:nvPr/>
        </p:nvSpPr>
        <p:spPr>
          <a:xfrm>
            <a:off x="0" y="2252060"/>
            <a:ext cx="422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C00000"/>
                </a:solidFill>
              </a:rPr>
              <a:t>Principales razones de preferencia al momento de elegir una crema dental:</a:t>
            </a:r>
          </a:p>
        </p:txBody>
      </p:sp>
    </p:spTree>
    <p:extLst>
      <p:ext uri="{BB962C8B-B14F-4D97-AF65-F5344CB8AC3E}">
        <p14:creationId xmlns:p14="http://schemas.microsoft.com/office/powerpoint/2010/main" val="1660952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1864</Words>
  <Application>Microsoft Macintosh PowerPoint</Application>
  <PresentationFormat>Panorámica</PresentationFormat>
  <Paragraphs>345</Paragraphs>
  <Slides>38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Helvetica Neue</vt:lpstr>
      <vt:lpstr>Poppins</vt:lpstr>
      <vt:lpstr>Poppins Black</vt:lpstr>
      <vt:lpstr>Tema de Office</vt:lpstr>
      <vt:lpstr>Presentación de PowerPoint</vt:lpstr>
      <vt:lpstr>AGENDA</vt:lpstr>
      <vt:lpstr>Presentación de PowerPoint</vt:lpstr>
      <vt:lpstr>Perfil Socioeconómico</vt:lpstr>
      <vt:lpstr>Presentación de PowerPoint</vt:lpstr>
      <vt:lpstr>RECORDACIÓN PUBLICITARIA</vt:lpstr>
      <vt:lpstr>CONOCIMIENTO DE MARCA</vt:lpstr>
      <vt:lpstr>MARCA USADA </vt:lpstr>
      <vt:lpstr>PREFERENCIA DE MARCA</vt:lpstr>
      <vt:lpstr>Presentación de PowerPoint</vt:lpstr>
      <vt:lpstr>Presentación de PowerPoint</vt:lpstr>
      <vt:lpstr>“La boca no es solo para sonreír”</vt:lpstr>
      <vt:lpstr>Presentación de PowerPoint</vt:lpstr>
      <vt:lpstr>CONCEPTO DEL COMERCIAL</vt:lpstr>
      <vt:lpstr>Presentación de PowerPoint</vt:lpstr>
      <vt:lpstr>Presentación de PowerPoint</vt:lpstr>
      <vt:lpstr>Presentación de PowerPoint</vt:lpstr>
      <vt:lpstr>Presentación de PowerPoint</vt:lpstr>
      <vt:lpstr>SENTIMIENTO FRENTE AL COMERCIAL</vt:lpstr>
      <vt:lpstr>SENTIMIENTO FRENTE AL COMERCIAL</vt:lpstr>
      <vt:lpstr>Presentación de PowerPoint</vt:lpstr>
      <vt:lpstr>CLIENTES COLGATE</vt:lpstr>
      <vt:lpstr>CLARIDAD EN EL MENSAJE</vt:lpstr>
      <vt:lpstr>Presentación de PowerPoint</vt:lpstr>
      <vt:lpstr>Presentación de PowerPoint</vt:lpstr>
      <vt:lpstr>Presentación de PowerPoint</vt:lpstr>
      <vt:lpstr>LA BOCA ES MÁS QUE PARA SONREÍR</vt:lpstr>
      <vt:lpstr>¿PARA QUE SIRVE LA BOCA?</vt:lpstr>
      <vt:lpstr>La idea del comercial genera un 82% de motivación para adquirir el producto. </vt:lpstr>
      <vt:lpstr>Presentación de PowerPoint</vt:lpstr>
      <vt:lpstr>PERCEPCION DE LA MARCA FLOUCARDENT</vt:lpstr>
      <vt:lpstr>DESTACA LA CALIDAD DEL PRODUCTO COMO UNA DE LAS PRINCIPALES CARACTERÍSTICAS QUE GENERA ESA IMAGEN DE LA MARCA FLUOCARDENT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César Andrés  Saavedra Vanegas</dc:creator>
  <cp:lastModifiedBy>César Andrés  Saavedra Vanegas</cp:lastModifiedBy>
  <cp:revision>28</cp:revision>
  <dcterms:created xsi:type="dcterms:W3CDTF">2024-08-24T13:12:10Z</dcterms:created>
  <dcterms:modified xsi:type="dcterms:W3CDTF">2024-08-26T17:52:22Z</dcterms:modified>
</cp:coreProperties>
</file>